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22.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2.wmf" ContentType="image/x-wmf"/>
  <Override PartName="/ppt/media/image1.png" ContentType="image/png"/>
  <Override PartName="/ppt/media/image13.wmf" ContentType="image/x-wmf"/>
  <Override PartName="/ppt/media/image2.png" ContentType="image/png"/>
  <Override PartName="/ppt/media/image3.png" ContentType="image/png"/>
  <Override PartName="/ppt/media/image4.png" ContentType="image/png"/>
  <Override PartName="/ppt/media/image5.wmf" ContentType="image/x-wmf"/>
  <Override PartName="/ppt/media/image6.png" ContentType="image/png"/>
  <Override PartName="/ppt/media/image7.png" ContentType="image/png"/>
  <Override PartName="/ppt/media/image18.wmf" ContentType="image/x-wmf"/>
  <Override PartName="/ppt/media/image8.png" ContentType="image/png"/>
  <Override PartName="/ppt/media/image9.png" ContentType="image/png"/>
  <Override PartName="/ppt/media/image10.wmf" ContentType="image/x-wmf"/>
  <Override PartName="/ppt/media/image11.png" ContentType="image/png"/>
  <Override PartName="/ppt/media/image14.png" ContentType="image/png"/>
  <Override PartName="/ppt/media/image15.png" ContentType="image/png"/>
  <Override PartName="/ppt/media/image16.wmf" ContentType="image/x-wmf"/>
  <Override PartName="/ppt/media/image17.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jpeg" ContentType="image/jpeg"/>
  <Override PartName="/ppt/media/image32.png" ContentType="image/png"/>
  <Override PartName="/ppt/media/image33.png" ContentType="image/png"/>
  <Override PartName="/ppt/media/image34.png" ContentType="image/png"/>
  <Override PartName="/ppt/media/image3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0080625" cy="56705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
</Relationships>
</file>

<file path=ppt/charts/chart2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nl-NL" sz="1300" spc="-1" strike="noStrike">
                <a:solidFill>
                  <a:srgbClr val="000000"/>
                </a:solidFill>
                <a:latin typeface="Arial"/>
                <a:ea typeface="DejaVu Sans"/>
              </a:defRPr>
            </a:pPr>
            <a:r>
              <a:rPr b="0" lang="nl-NL" sz="1300" spc="-1" strike="noStrike">
                <a:solidFill>
                  <a:srgbClr val="000000"/>
                </a:solidFill>
                <a:latin typeface="Arial"/>
                <a:ea typeface="DejaVu Sans"/>
              </a:rPr>
              <a:t>Effect spreiding (sigma) op de concentraties NOx in SRM2 en OPS (rekenpunt Flevopolder)</a:t>
            </a:r>
          </a:p>
        </c:rich>
      </c:tx>
      <c:layout>
        <c:manualLayout>
          <c:xMode val="edge"/>
          <c:yMode val="edge"/>
          <c:x val="0.0476010005305844"/>
          <c:y val="0.0258100454925262"/>
        </c:manualLayout>
      </c:layout>
      <c:overlay val="0"/>
      <c:spPr>
        <a:noFill/>
        <a:ln w="0">
          <a:noFill/>
        </a:ln>
      </c:spPr>
    </c:title>
    <c:autoTitleDeleted val="0"/>
    <c:plotArea>
      <c:layout>
        <c:manualLayout>
          <c:layoutTarget val="inner"/>
          <c:xMode val="edge"/>
          <c:yMode val="edge"/>
          <c:x val="0.144470552565755"/>
          <c:y val="0.163401726859159"/>
          <c:w val="0.598196013037217"/>
          <c:h val="0.768545167579612"/>
        </c:manualLayout>
      </c:layout>
      <c:scatterChart>
        <c:scatterStyle val="line"/>
        <c:varyColors val="0"/>
        <c:ser>
          <c:idx val="0"/>
          <c:order val="0"/>
          <c:tx>
            <c:strRef>
              <c:f>label 0</c:f>
              <c:strCache>
                <c:ptCount val="1"/>
                <c:pt idx="0">
                  <c:v>GeeTacs: σ = 0,0 m</c:v>
                </c:pt>
              </c:strCache>
            </c:strRef>
          </c:tx>
          <c:spPr>
            <a:solidFill>
              <a:srgbClr val="ff0000"/>
            </a:solidFill>
            <a:ln w="28800">
              <a:solidFill>
                <a:srgbClr val="ff0000"/>
              </a:solidFill>
              <a:round/>
            </a:ln>
          </c:spPr>
          <c:marker>
            <c:symbol val="none"/>
          </c:marker>
          <c:dLbls>
            <c:txPr>
              <a:bodyPr wrap="none"/>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1</c:f>
              <c:numCache>
                <c:formatCode>General</c:formatCode>
                <c:ptCount val="66"/>
                <c:pt idx="0">
                  <c:v>0</c:v>
                </c:pt>
                <c:pt idx="1">
                  <c:v>22.4722050542442</c:v>
                </c:pt>
                <c:pt idx="2">
                  <c:v>36.7073465032985</c:v>
                </c:pt>
                <c:pt idx="3">
                  <c:v>66.8841603201632</c:v>
                </c:pt>
                <c:pt idx="4">
                  <c:v>86.7064052707505</c:v>
                </c:pt>
                <c:pt idx="5">
                  <c:v>112.43256494482</c:v>
                </c:pt>
                <c:pt idx="6">
                  <c:v>135.426992577882</c:v>
                </c:pt>
                <c:pt idx="7">
                  <c:v>164.025123857414</c:v>
                </c:pt>
                <c:pt idx="8">
                  <c:v>187.210228907465</c:v>
                </c:pt>
                <c:pt idx="9">
                  <c:v>213.177026814719</c:v>
                </c:pt>
                <c:pt idx="10">
                  <c:v>237.509854940771</c:v>
                </c:pt>
                <c:pt idx="11">
                  <c:v>274.570377072773</c:v>
                </c:pt>
                <c:pt idx="12">
                  <c:v>324.347010421267</c:v>
                </c:pt>
                <c:pt idx="13">
                  <c:v>375.526047200647</c:v>
                </c:pt>
                <c:pt idx="14">
                  <c:v>426.129305556654</c:v>
                </c:pt>
                <c:pt idx="15">
                  <c:v>476.446719095863</c:v>
                </c:pt>
                <c:pt idx="16">
                  <c:v>526.829860987085</c:v>
                </c:pt>
                <c:pt idx="17">
                  <c:v>577.185551564106</c:v>
                </c:pt>
                <c:pt idx="18">
                  <c:v>626.821958074294</c:v>
                </c:pt>
                <c:pt idx="19">
                  <c:v>675.608067382538</c:v>
                </c:pt>
                <c:pt idx="20">
                  <c:v>725.161066735315</c:v>
                </c:pt>
                <c:pt idx="21">
                  <c:v>774.788657402636</c:v>
                </c:pt>
                <c:pt idx="22">
                  <c:v>825.055232673093</c:v>
                </c:pt>
                <c:pt idx="23">
                  <c:v>875.343851501082</c:v>
                </c:pt>
                <c:pt idx="24">
                  <c:v>924.618554011272</c:v>
                </c:pt>
                <c:pt idx="25">
                  <c:v>974.022902386826</c:v>
                </c:pt>
                <c:pt idx="26">
                  <c:v>1050.53243720846</c:v>
                </c:pt>
                <c:pt idx="27">
                  <c:v>1151.52628863503</c:v>
                </c:pt>
                <c:pt idx="28">
                  <c:v>1251.40505353735</c:v>
                </c:pt>
                <c:pt idx="29">
                  <c:v>1350.63584116931</c:v>
                </c:pt>
                <c:pt idx="30">
                  <c:v>1450.58156761779</c:v>
                </c:pt>
                <c:pt idx="31">
                  <c:v>1550.00774660036</c:v>
                </c:pt>
                <c:pt idx="32">
                  <c:v>1649.38208875105</c:v>
                </c:pt>
                <c:pt idx="33">
                  <c:v>1750.08798601721</c:v>
                </c:pt>
                <c:pt idx="34">
                  <c:v>1850.18963483299</c:v>
                </c:pt>
                <c:pt idx="35">
                  <c:v>1950.22005054168</c:v>
                </c:pt>
                <c:pt idx="36">
                  <c:v>2050.47123550841</c:v>
                </c:pt>
                <c:pt idx="37">
                  <c:v>2149.69715633226</c:v>
                </c:pt>
                <c:pt idx="38">
                  <c:v>2249.36786551141</c:v>
                </c:pt>
                <c:pt idx="39">
                  <c:v>2350.23953906046</c:v>
                </c:pt>
                <c:pt idx="40">
                  <c:v>2450.89435913188</c:v>
                </c:pt>
                <c:pt idx="41">
                  <c:v>2550.51653028557</c:v>
                </c:pt>
                <c:pt idx="42">
                  <c:v>2650.58092374265</c:v>
                </c:pt>
                <c:pt idx="43">
                  <c:v>2750.46102310125</c:v>
                </c:pt>
                <c:pt idx="44">
                  <c:v>2850.09795089077</c:v>
                </c:pt>
                <c:pt idx="45">
                  <c:v>2949.98597188891</c:v>
                </c:pt>
                <c:pt idx="46">
                  <c:v>3050.31713332574</c:v>
                </c:pt>
                <c:pt idx="47">
                  <c:v>3150.61476666543</c:v>
                </c:pt>
                <c:pt idx="48">
                  <c:v>3250.66783874511</c:v>
                </c:pt>
                <c:pt idx="49">
                  <c:v>3350.87720578956</c:v>
                </c:pt>
                <c:pt idx="50">
                  <c:v>3450.45077475834</c:v>
                </c:pt>
                <c:pt idx="51">
                  <c:v>3549.96397198375</c:v>
                </c:pt>
                <c:pt idx="52">
                  <c:v>3650.14977528237</c:v>
                </c:pt>
                <c:pt idx="53">
                  <c:v>3750.38617865479</c:v>
                </c:pt>
                <c:pt idx="54">
                  <c:v>3850.45389998504</c:v>
                </c:pt>
                <c:pt idx="55">
                  <c:v>3950.40031650522</c:v>
                </c:pt>
                <c:pt idx="56">
                  <c:v>4050.083259238</c:v>
                </c:pt>
                <c:pt idx="57">
                  <c:v>4149.65103941289</c:v>
                </c:pt>
                <c:pt idx="58">
                  <c:v>4249.75332765791</c:v>
                </c:pt>
                <c:pt idx="59">
                  <c:v>4349.85941238427</c:v>
                </c:pt>
                <c:pt idx="60">
                  <c:v>4449.99645296101</c:v>
                </c:pt>
                <c:pt idx="61">
                  <c:v>4550.16391283459</c:v>
                </c:pt>
                <c:pt idx="62">
                  <c:v>4650.2186793835</c:v>
                </c:pt>
                <c:pt idx="63">
                  <c:v>4749.98670082159</c:v>
                </c:pt>
                <c:pt idx="64">
                  <c:v>4849.73100093756</c:v>
                </c:pt>
                <c:pt idx="65">
                  <c:v>4949.7651448195</c:v>
                </c:pt>
              </c:numCache>
            </c:numRef>
          </c:xVal>
          <c:yVal>
            <c:numRef>
              <c:f>0</c:f>
              <c:numCache>
                <c:formatCode>General</c:formatCode>
                <c:ptCount val="66"/>
                <c:pt idx="1">
                  <c:v>10.8725637505324</c:v>
                </c:pt>
                <c:pt idx="2">
                  <c:v>5.48829413975815</c:v>
                </c:pt>
                <c:pt idx="3">
                  <c:v>4.60348550188134</c:v>
                </c:pt>
                <c:pt idx="4">
                  <c:v>2.49758893147004</c:v>
                </c:pt>
                <c:pt idx="5">
                  <c:v>2.19837551980471</c:v>
                </c:pt>
                <c:pt idx="6">
                  <c:v>1.58648520432229</c:v>
                </c:pt>
                <c:pt idx="7">
                  <c:v>1.17646832032084</c:v>
                </c:pt>
                <c:pt idx="8">
                  <c:v>0.895665743436851</c:v>
                </c:pt>
                <c:pt idx="9">
                  <c:v>0.738202639610992</c:v>
                </c:pt>
                <c:pt idx="10">
                  <c:v>0.582451627808124</c:v>
                </c:pt>
                <c:pt idx="11">
                  <c:v>0.475385625342221</c:v>
                </c:pt>
                <c:pt idx="12">
                  <c:v>0.368357590427141</c:v>
                </c:pt>
                <c:pt idx="13">
                  <c:v>0.276138582865594</c:v>
                </c:pt>
                <c:pt idx="14">
                  <c:v>0.228689774105338</c:v>
                </c:pt>
                <c:pt idx="15">
                  <c:v>0.189993980908566</c:v>
                </c:pt>
                <c:pt idx="16">
                  <c:v>0.162386775650183</c:v>
                </c:pt>
                <c:pt idx="17">
                  <c:v>0.139985305832414</c:v>
                </c:pt>
                <c:pt idx="18">
                  <c:v>0.125559870175283</c:v>
                </c:pt>
                <c:pt idx="19">
                  <c:v>0.112889357405714</c:v>
                </c:pt>
                <c:pt idx="20">
                  <c:v>0.100636841278284</c:v>
                </c:pt>
                <c:pt idx="21">
                  <c:v>0.090009471656096</c:v>
                </c:pt>
                <c:pt idx="22">
                  <c:v>0.0817694717176218</c:v>
                </c:pt>
                <c:pt idx="23">
                  <c:v>0.074277878360081</c:v>
                </c:pt>
                <c:pt idx="24">
                  <c:v>0.0683007955930884</c:v>
                </c:pt>
                <c:pt idx="25">
                  <c:v>0.0636510251718977</c:v>
                </c:pt>
                <c:pt idx="26">
                  <c:v>0.05579576858253</c:v>
                </c:pt>
                <c:pt idx="27">
                  <c:v>0.0473204365094442</c:v>
                </c:pt>
                <c:pt idx="28">
                  <c:v>0.0419227058868687</c:v>
                </c:pt>
                <c:pt idx="29">
                  <c:v>0.037271221788519</c:v>
                </c:pt>
                <c:pt idx="30">
                  <c:v>0.0332254575137014</c:v>
                </c:pt>
                <c:pt idx="31">
                  <c:v>0.0301185342420404</c:v>
                </c:pt>
                <c:pt idx="32">
                  <c:v>0.0276097633942569</c:v>
                </c:pt>
                <c:pt idx="33">
                  <c:v>0.0250606626674868</c:v>
                </c:pt>
                <c:pt idx="34">
                  <c:v>0.0226901764305593</c:v>
                </c:pt>
                <c:pt idx="35">
                  <c:v>0.0208432414492368</c:v>
                </c:pt>
                <c:pt idx="36">
                  <c:v>0.019341116408243</c:v>
                </c:pt>
                <c:pt idx="37">
                  <c:v>0.0179848751619222</c:v>
                </c:pt>
                <c:pt idx="38">
                  <c:v>0.0167266473236492</c:v>
                </c:pt>
                <c:pt idx="39">
                  <c:v>0.0156794188736382</c:v>
                </c:pt>
                <c:pt idx="40">
                  <c:v>0.0146315720759149</c:v>
                </c:pt>
                <c:pt idx="41">
                  <c:v>0.0135758673337176</c:v>
                </c:pt>
                <c:pt idx="42">
                  <c:v>0.0127377304225061</c:v>
                </c:pt>
                <c:pt idx="43">
                  <c:v>0.0119409762661454</c:v>
                </c:pt>
                <c:pt idx="44">
                  <c:v>0.0112691216940416</c:v>
                </c:pt>
                <c:pt idx="45">
                  <c:v>0.0106139344301494</c:v>
                </c:pt>
                <c:pt idx="46">
                  <c:v>0.0101326890296743</c:v>
                </c:pt>
                <c:pt idx="47">
                  <c:v>0.00954030909855527</c:v>
                </c:pt>
                <c:pt idx="48">
                  <c:v>0.00906269064098857</c:v>
                </c:pt>
                <c:pt idx="49">
                  <c:v>0.008651014998305</c:v>
                </c:pt>
                <c:pt idx="50">
                  <c:v>0.00828730146503322</c:v>
                </c:pt>
                <c:pt idx="51">
                  <c:v>0.0079455622533885</c:v>
                </c:pt>
                <c:pt idx="52">
                  <c:v>0.00757072424097612</c:v>
                </c:pt>
                <c:pt idx="53">
                  <c:v>0.00721686664201728</c:v>
                </c:pt>
                <c:pt idx="54">
                  <c:v>0.00692024566556361</c:v>
                </c:pt>
                <c:pt idx="55">
                  <c:v>0.00655088373259027</c:v>
                </c:pt>
                <c:pt idx="56">
                  <c:v>0.00627840321975498</c:v>
                </c:pt>
                <c:pt idx="57">
                  <c:v>0.00603685055269966</c:v>
                </c:pt>
                <c:pt idx="58">
                  <c:v>0.00577677206014377</c:v>
                </c:pt>
                <c:pt idx="59">
                  <c:v>0.00552724196834452</c:v>
                </c:pt>
                <c:pt idx="60">
                  <c:v>0.00532363109137322</c:v>
                </c:pt>
                <c:pt idx="61">
                  <c:v>0.00513706258794979</c:v>
                </c:pt>
                <c:pt idx="62">
                  <c:v>0.00487109907484506</c:v>
                </c:pt>
                <c:pt idx="63">
                  <c:v>0.00461872400237123</c:v>
                </c:pt>
                <c:pt idx="64">
                  <c:v>0.00441400393688239</c:v>
                </c:pt>
                <c:pt idx="65">
                  <c:v>0.00419072289914786</c:v>
                </c:pt>
              </c:numCache>
            </c:numRef>
          </c:yVal>
          <c:smooth val="0"/>
        </c:ser>
        <c:ser>
          <c:idx val="1"/>
          <c:order val="1"/>
          <c:tx>
            <c:strRef>
              <c:f>label 2</c:f>
              <c:strCache>
                <c:ptCount val="1"/>
                <c:pt idx="0">
                  <c:v>GeeTacs: σ = 12,0 m</c:v>
                </c:pt>
              </c:strCache>
            </c:strRef>
          </c:tx>
          <c:spPr>
            <a:solidFill>
              <a:srgbClr val="ff7b59"/>
            </a:solidFill>
            <a:ln w="28800">
              <a:solidFill>
                <a:srgbClr val="ff7b59"/>
              </a:solidFill>
              <a:round/>
            </a:ln>
          </c:spPr>
          <c:marker>
            <c:symbol val="none"/>
          </c:marker>
          <c:dLbls>
            <c:txPr>
              <a:bodyPr wrap="none"/>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3</c:f>
              <c:numCache>
                <c:formatCode>General</c:formatCode>
                <c:ptCount val="66"/>
                <c:pt idx="0">
                  <c:v>0</c:v>
                </c:pt>
                <c:pt idx="1">
                  <c:v>22.4722050542442</c:v>
                </c:pt>
                <c:pt idx="2">
                  <c:v>36.7073465032985</c:v>
                </c:pt>
                <c:pt idx="3">
                  <c:v>66.8841603201632</c:v>
                </c:pt>
                <c:pt idx="4">
                  <c:v>86.7064052707505</c:v>
                </c:pt>
                <c:pt idx="5">
                  <c:v>112.43256494482</c:v>
                </c:pt>
                <c:pt idx="6">
                  <c:v>135.426992577882</c:v>
                </c:pt>
                <c:pt idx="7">
                  <c:v>164.025123857414</c:v>
                </c:pt>
                <c:pt idx="8">
                  <c:v>187.210228907465</c:v>
                </c:pt>
                <c:pt idx="9">
                  <c:v>213.177026814719</c:v>
                </c:pt>
                <c:pt idx="10">
                  <c:v>237.509854940771</c:v>
                </c:pt>
                <c:pt idx="11">
                  <c:v>274.570377072773</c:v>
                </c:pt>
                <c:pt idx="12">
                  <c:v>324.347010421267</c:v>
                </c:pt>
                <c:pt idx="13">
                  <c:v>375.526047200647</c:v>
                </c:pt>
                <c:pt idx="14">
                  <c:v>426.129305556654</c:v>
                </c:pt>
                <c:pt idx="15">
                  <c:v>476.446719095863</c:v>
                </c:pt>
                <c:pt idx="16">
                  <c:v>526.829860987085</c:v>
                </c:pt>
                <c:pt idx="17">
                  <c:v>577.185551564106</c:v>
                </c:pt>
                <c:pt idx="18">
                  <c:v>626.821958074294</c:v>
                </c:pt>
                <c:pt idx="19">
                  <c:v>675.608067382538</c:v>
                </c:pt>
                <c:pt idx="20">
                  <c:v>725.161066735315</c:v>
                </c:pt>
                <c:pt idx="21">
                  <c:v>774.788657402636</c:v>
                </c:pt>
                <c:pt idx="22">
                  <c:v>825.055232673093</c:v>
                </c:pt>
                <c:pt idx="23">
                  <c:v>875.343851501082</c:v>
                </c:pt>
                <c:pt idx="24">
                  <c:v>924.618554011272</c:v>
                </c:pt>
                <c:pt idx="25">
                  <c:v>974.022902386826</c:v>
                </c:pt>
                <c:pt idx="26">
                  <c:v>1050.53243720846</c:v>
                </c:pt>
                <c:pt idx="27">
                  <c:v>1151.52628863503</c:v>
                </c:pt>
                <c:pt idx="28">
                  <c:v>1251.40505353735</c:v>
                </c:pt>
                <c:pt idx="29">
                  <c:v>1350.63584116931</c:v>
                </c:pt>
                <c:pt idx="30">
                  <c:v>1450.58156761779</c:v>
                </c:pt>
                <c:pt idx="31">
                  <c:v>1550.00774660036</c:v>
                </c:pt>
                <c:pt idx="32">
                  <c:v>1649.38208875105</c:v>
                </c:pt>
                <c:pt idx="33">
                  <c:v>1750.08798601721</c:v>
                </c:pt>
                <c:pt idx="34">
                  <c:v>1850.18963483299</c:v>
                </c:pt>
                <c:pt idx="35">
                  <c:v>1950.22005054168</c:v>
                </c:pt>
                <c:pt idx="36">
                  <c:v>2050.47123550841</c:v>
                </c:pt>
                <c:pt idx="37">
                  <c:v>2149.69715633226</c:v>
                </c:pt>
                <c:pt idx="38">
                  <c:v>2249.36786551141</c:v>
                </c:pt>
                <c:pt idx="39">
                  <c:v>2350.23953906046</c:v>
                </c:pt>
                <c:pt idx="40">
                  <c:v>2450.89435913188</c:v>
                </c:pt>
                <c:pt idx="41">
                  <c:v>2550.51653028557</c:v>
                </c:pt>
                <c:pt idx="42">
                  <c:v>2650.58092374265</c:v>
                </c:pt>
                <c:pt idx="43">
                  <c:v>2750.46102310125</c:v>
                </c:pt>
                <c:pt idx="44">
                  <c:v>2850.09795089077</c:v>
                </c:pt>
                <c:pt idx="45">
                  <c:v>2949.98597188891</c:v>
                </c:pt>
                <c:pt idx="46">
                  <c:v>3050.31713332574</c:v>
                </c:pt>
                <c:pt idx="47">
                  <c:v>3150.61476666543</c:v>
                </c:pt>
                <c:pt idx="48">
                  <c:v>3250.66783874511</c:v>
                </c:pt>
                <c:pt idx="49">
                  <c:v>3350.87720578956</c:v>
                </c:pt>
                <c:pt idx="50">
                  <c:v>3450.45077475834</c:v>
                </c:pt>
                <c:pt idx="51">
                  <c:v>3549.96397198375</c:v>
                </c:pt>
                <c:pt idx="52">
                  <c:v>3650.14977528237</c:v>
                </c:pt>
                <c:pt idx="53">
                  <c:v>3750.38617865479</c:v>
                </c:pt>
                <c:pt idx="54">
                  <c:v>3850.45389998504</c:v>
                </c:pt>
                <c:pt idx="55">
                  <c:v>3950.40031650522</c:v>
                </c:pt>
                <c:pt idx="56">
                  <c:v>4050.083259238</c:v>
                </c:pt>
                <c:pt idx="57">
                  <c:v>4149.65103941289</c:v>
                </c:pt>
                <c:pt idx="58">
                  <c:v>4249.75332765791</c:v>
                </c:pt>
                <c:pt idx="59">
                  <c:v>4349.85941238427</c:v>
                </c:pt>
                <c:pt idx="60">
                  <c:v>4449.99645296101</c:v>
                </c:pt>
                <c:pt idx="61">
                  <c:v>4550.16391283459</c:v>
                </c:pt>
                <c:pt idx="62">
                  <c:v>4650.2186793835</c:v>
                </c:pt>
                <c:pt idx="63">
                  <c:v>4749.98670082159</c:v>
                </c:pt>
                <c:pt idx="64">
                  <c:v>4849.73100093756</c:v>
                </c:pt>
                <c:pt idx="65">
                  <c:v>4949.7651448195</c:v>
                </c:pt>
              </c:numCache>
            </c:numRef>
          </c:xVal>
          <c:yVal>
            <c:numRef>
              <c:f>2</c:f>
              <c:numCache>
                <c:formatCode>General</c:formatCode>
                <c:ptCount val="66"/>
                <c:pt idx="1">
                  <c:v>5.24923777026623</c:v>
                </c:pt>
                <c:pt idx="2">
                  <c:v>1.75491380867609</c:v>
                </c:pt>
                <c:pt idx="3">
                  <c:v>1.19088080969493</c:v>
                </c:pt>
                <c:pt idx="4">
                  <c:v>0.648928017226462</c:v>
                </c:pt>
                <c:pt idx="5">
                  <c:v>0.59366855847466</c:v>
                </c:pt>
                <c:pt idx="6">
                  <c:v>0.446094077872451</c:v>
                </c:pt>
                <c:pt idx="7">
                  <c:v>0.352337626666915</c:v>
                </c:pt>
                <c:pt idx="8">
                  <c:v>0.280802576883993</c:v>
                </c:pt>
                <c:pt idx="9">
                  <c:v>0.244014681519045</c:v>
                </c:pt>
                <c:pt idx="10">
                  <c:v>0.195446086187122</c:v>
                </c:pt>
                <c:pt idx="11">
                  <c:v>0.165949424992061</c:v>
                </c:pt>
                <c:pt idx="12">
                  <c:v>0.133393649344467</c:v>
                </c:pt>
                <c:pt idx="13">
                  <c:v>0.102487023583018</c:v>
                </c:pt>
                <c:pt idx="14">
                  <c:v>0.0862390144048789</c:v>
                </c:pt>
                <c:pt idx="15">
                  <c:v>0.0725585847241143</c:v>
                </c:pt>
                <c:pt idx="16">
                  <c:v>0.0628672483395833</c:v>
                </c:pt>
                <c:pt idx="17">
                  <c:v>0.0547771056306968</c:v>
                </c:pt>
                <c:pt idx="18">
                  <c:v>0.0497448877392664</c:v>
                </c:pt>
                <c:pt idx="19">
                  <c:v>0.044832714411201</c:v>
                </c:pt>
                <c:pt idx="20">
                  <c:v>0.0402198171662208</c:v>
                </c:pt>
                <c:pt idx="21">
                  <c:v>0.0364696304666996</c:v>
                </c:pt>
                <c:pt idx="22">
                  <c:v>0.0333975894373033</c:v>
                </c:pt>
                <c:pt idx="23">
                  <c:v>0.0307206984861573</c:v>
                </c:pt>
                <c:pt idx="24">
                  <c:v>0.0284989324376492</c:v>
                </c:pt>
                <c:pt idx="25">
                  <c:v>0.0269574947886531</c:v>
                </c:pt>
                <c:pt idx="26">
                  <c:v>0.0238899989333908</c:v>
                </c:pt>
                <c:pt idx="27">
                  <c:v>0.0205998746325687</c:v>
                </c:pt>
                <c:pt idx="28">
                  <c:v>0.0184637447766595</c:v>
                </c:pt>
                <c:pt idx="29">
                  <c:v>0.016697082572664</c:v>
                </c:pt>
                <c:pt idx="30">
                  <c:v>0.0150546755755612</c:v>
                </c:pt>
                <c:pt idx="31">
                  <c:v>0.0137476713884132</c:v>
                </c:pt>
                <c:pt idx="32">
                  <c:v>0.0127954268001938</c:v>
                </c:pt>
                <c:pt idx="33">
                  <c:v>0.0117483509786498</c:v>
                </c:pt>
                <c:pt idx="34">
                  <c:v>0.0107598089020695</c:v>
                </c:pt>
                <c:pt idx="35">
                  <c:v>0.0100018967537062</c:v>
                </c:pt>
                <c:pt idx="36">
                  <c:v>0.00937848933428207</c:v>
                </c:pt>
                <c:pt idx="37">
                  <c:v>0.00878800691352257</c:v>
                </c:pt>
                <c:pt idx="38">
                  <c:v>0.00824194521746682</c:v>
                </c:pt>
                <c:pt idx="39">
                  <c:v>0.00781430928079497</c:v>
                </c:pt>
                <c:pt idx="40">
                  <c:v>0.00735301188898389</c:v>
                </c:pt>
                <c:pt idx="41">
                  <c:v>0.00688732152257841</c:v>
                </c:pt>
                <c:pt idx="42">
                  <c:v>0.00653110869214614</c:v>
                </c:pt>
                <c:pt idx="43">
                  <c:v>0.00618284769650862</c:v>
                </c:pt>
                <c:pt idx="44">
                  <c:v>0.0058803084735307</c:v>
                </c:pt>
                <c:pt idx="45">
                  <c:v>0.0055805513473231</c:v>
                </c:pt>
                <c:pt idx="46">
                  <c:v>0.0053693655796079</c:v>
                </c:pt>
                <c:pt idx="47">
                  <c:v>0.00509203108067541</c:v>
                </c:pt>
                <c:pt idx="48">
                  <c:v>0.00486628039574586</c:v>
                </c:pt>
                <c:pt idx="49">
                  <c:v>0.00467070514824097</c:v>
                </c:pt>
                <c:pt idx="50">
                  <c:v>0.00450096925395838</c:v>
                </c:pt>
                <c:pt idx="51">
                  <c:v>0.00433649062959727</c:v>
                </c:pt>
                <c:pt idx="52">
                  <c:v>0.00415915156580662</c:v>
                </c:pt>
                <c:pt idx="53">
                  <c:v>0.00398876190312154</c:v>
                </c:pt>
                <c:pt idx="54">
                  <c:v>0.00385229242852551</c:v>
                </c:pt>
                <c:pt idx="55">
                  <c:v>0.00367156796900655</c:v>
                </c:pt>
                <c:pt idx="56">
                  <c:v>0.00353842346916445</c:v>
                </c:pt>
                <c:pt idx="57">
                  <c:v>0.00342458966795519</c:v>
                </c:pt>
                <c:pt idx="58">
                  <c:v>0.00329960811295267</c:v>
                </c:pt>
                <c:pt idx="59">
                  <c:v>0.00317630391751853</c:v>
                </c:pt>
                <c:pt idx="60">
                  <c:v>0.00307168334122175</c:v>
                </c:pt>
                <c:pt idx="61">
                  <c:v>0.00297722696450076</c:v>
                </c:pt>
                <c:pt idx="62">
                  <c:v>0.00284741266670451</c:v>
                </c:pt>
                <c:pt idx="63">
                  <c:v>0.00272197658069477</c:v>
                </c:pt>
                <c:pt idx="64">
                  <c:v>0.00262301030910885</c:v>
                </c:pt>
                <c:pt idx="65">
                  <c:v>0.00251090959659861</c:v>
                </c:pt>
              </c:numCache>
            </c:numRef>
          </c:yVal>
          <c:smooth val="0"/>
        </c:ser>
        <c:ser>
          <c:idx val="2"/>
          <c:order val="2"/>
          <c:tx>
            <c:strRef>
              <c:f>label 4</c:f>
              <c:strCache>
                <c:ptCount val="1"/>
                <c:pt idx="0">
                  <c:v>SRM2: σz = 0,0 m</c:v>
                </c:pt>
              </c:strCache>
            </c:strRef>
          </c:tx>
          <c:spPr>
            <a:solidFill>
              <a:srgbClr val="355269"/>
            </a:solidFill>
            <a:ln w="28800">
              <a:solidFill>
                <a:srgbClr val="355269"/>
              </a:solidFill>
              <a:round/>
            </a:ln>
          </c:spPr>
          <c:marker>
            <c:symbol val="none"/>
          </c:marker>
          <c:dLbls>
            <c:txPr>
              <a:bodyPr wrap="none"/>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5</c:f>
              <c:numCache>
                <c:formatCode>General</c:formatCode>
                <c:ptCount val="66"/>
                <c:pt idx="0">
                  <c:v>0</c:v>
                </c:pt>
                <c:pt idx="1">
                  <c:v>22.4722050542442</c:v>
                </c:pt>
                <c:pt idx="2">
                  <c:v>36.7073465032985</c:v>
                </c:pt>
                <c:pt idx="3">
                  <c:v>66.8841603201632</c:v>
                </c:pt>
                <c:pt idx="4">
                  <c:v>86.7064052707505</c:v>
                </c:pt>
                <c:pt idx="5">
                  <c:v>112.43256494482</c:v>
                </c:pt>
                <c:pt idx="6">
                  <c:v>135.426992577882</c:v>
                </c:pt>
                <c:pt idx="7">
                  <c:v>164.025123857414</c:v>
                </c:pt>
                <c:pt idx="8">
                  <c:v>187.210228907465</c:v>
                </c:pt>
                <c:pt idx="9">
                  <c:v>213.177026814719</c:v>
                </c:pt>
                <c:pt idx="10">
                  <c:v>237.509854940771</c:v>
                </c:pt>
                <c:pt idx="11">
                  <c:v>274.570377072773</c:v>
                </c:pt>
                <c:pt idx="12">
                  <c:v>324.347010421267</c:v>
                </c:pt>
                <c:pt idx="13">
                  <c:v>375.526047200647</c:v>
                </c:pt>
                <c:pt idx="14">
                  <c:v>426.129305556654</c:v>
                </c:pt>
                <c:pt idx="15">
                  <c:v>476.446719095863</c:v>
                </c:pt>
                <c:pt idx="16">
                  <c:v>526.829860987085</c:v>
                </c:pt>
                <c:pt idx="17">
                  <c:v>577.185551564106</c:v>
                </c:pt>
                <c:pt idx="18">
                  <c:v>626.821958074294</c:v>
                </c:pt>
                <c:pt idx="19">
                  <c:v>675.608067382538</c:v>
                </c:pt>
                <c:pt idx="20">
                  <c:v>725.161066735315</c:v>
                </c:pt>
                <c:pt idx="21">
                  <c:v>774.788657402636</c:v>
                </c:pt>
                <c:pt idx="22">
                  <c:v>825.055232673093</c:v>
                </c:pt>
                <c:pt idx="23">
                  <c:v>875.343851501082</c:v>
                </c:pt>
                <c:pt idx="24">
                  <c:v>924.618554011272</c:v>
                </c:pt>
                <c:pt idx="25">
                  <c:v>974.022902386826</c:v>
                </c:pt>
                <c:pt idx="26">
                  <c:v>1050.53243720846</c:v>
                </c:pt>
                <c:pt idx="27">
                  <c:v>1151.52628863503</c:v>
                </c:pt>
                <c:pt idx="28">
                  <c:v>1251.40505353735</c:v>
                </c:pt>
                <c:pt idx="29">
                  <c:v>1350.63584116931</c:v>
                </c:pt>
                <c:pt idx="30">
                  <c:v>1450.58156761779</c:v>
                </c:pt>
                <c:pt idx="31">
                  <c:v>1550.00774660036</c:v>
                </c:pt>
                <c:pt idx="32">
                  <c:v>1649.38208875105</c:v>
                </c:pt>
                <c:pt idx="33">
                  <c:v>1750.08798601721</c:v>
                </c:pt>
                <c:pt idx="34">
                  <c:v>1850.18963483299</c:v>
                </c:pt>
                <c:pt idx="35">
                  <c:v>1950.22005054168</c:v>
                </c:pt>
                <c:pt idx="36">
                  <c:v>2050.47123550841</c:v>
                </c:pt>
                <c:pt idx="37">
                  <c:v>2149.69715633226</c:v>
                </c:pt>
                <c:pt idx="38">
                  <c:v>2249.36786551141</c:v>
                </c:pt>
                <c:pt idx="39">
                  <c:v>2350.23953906046</c:v>
                </c:pt>
                <c:pt idx="40">
                  <c:v>2450.89435913188</c:v>
                </c:pt>
                <c:pt idx="41">
                  <c:v>2550.51653028557</c:v>
                </c:pt>
                <c:pt idx="42">
                  <c:v>2650.58092374265</c:v>
                </c:pt>
                <c:pt idx="43">
                  <c:v>2750.46102310125</c:v>
                </c:pt>
                <c:pt idx="44">
                  <c:v>2850.09795089077</c:v>
                </c:pt>
                <c:pt idx="45">
                  <c:v>2949.98597188891</c:v>
                </c:pt>
                <c:pt idx="46">
                  <c:v>3050.31713332574</c:v>
                </c:pt>
                <c:pt idx="47">
                  <c:v>3150.61476666543</c:v>
                </c:pt>
                <c:pt idx="48">
                  <c:v>3250.66783874511</c:v>
                </c:pt>
                <c:pt idx="49">
                  <c:v>3350.87720578956</c:v>
                </c:pt>
                <c:pt idx="50">
                  <c:v>3450.45077475834</c:v>
                </c:pt>
                <c:pt idx="51">
                  <c:v>3549.96397198375</c:v>
                </c:pt>
                <c:pt idx="52">
                  <c:v>3650.14977528237</c:v>
                </c:pt>
                <c:pt idx="53">
                  <c:v>3750.38617865479</c:v>
                </c:pt>
                <c:pt idx="54">
                  <c:v>3850.45389998504</c:v>
                </c:pt>
                <c:pt idx="55">
                  <c:v>3950.40031650522</c:v>
                </c:pt>
                <c:pt idx="56">
                  <c:v>4050.083259238</c:v>
                </c:pt>
                <c:pt idx="57">
                  <c:v>4149.65103941289</c:v>
                </c:pt>
                <c:pt idx="58">
                  <c:v>4249.75332765791</c:v>
                </c:pt>
                <c:pt idx="59">
                  <c:v>4349.85941238427</c:v>
                </c:pt>
                <c:pt idx="60">
                  <c:v>4449.99645296101</c:v>
                </c:pt>
                <c:pt idx="61">
                  <c:v>4550.16391283459</c:v>
                </c:pt>
                <c:pt idx="62">
                  <c:v>4650.2186793835</c:v>
                </c:pt>
                <c:pt idx="63">
                  <c:v>4749.98670082159</c:v>
                </c:pt>
                <c:pt idx="64">
                  <c:v>4849.73100093756</c:v>
                </c:pt>
                <c:pt idx="65">
                  <c:v>4949.7651448195</c:v>
                </c:pt>
              </c:numCache>
            </c:numRef>
          </c:xVal>
          <c:yVal>
            <c:numRef>
              <c:f>4</c:f>
              <c:numCache>
                <c:formatCode>General</c:formatCode>
                <c:ptCount val="66"/>
                <c:pt idx="1">
                  <c:v>13.8762400793651</c:v>
                </c:pt>
                <c:pt idx="2">
                  <c:v>6.14049122431507</c:v>
                </c:pt>
                <c:pt idx="3">
                  <c:v>4.40106242525549</c:v>
                </c:pt>
                <c:pt idx="4">
                  <c:v>2.60011776507121</c:v>
                </c:pt>
                <c:pt idx="5">
                  <c:v>1.95068335410648</c:v>
                </c:pt>
                <c:pt idx="6">
                  <c:v>1.4202697106557</c:v>
                </c:pt>
                <c:pt idx="7">
                  <c:v>1.13585286033648</c:v>
                </c:pt>
                <c:pt idx="8">
                  <c:v>0.844393617405709</c:v>
                </c:pt>
                <c:pt idx="9">
                  <c:v>0.739685596199096</c:v>
                </c:pt>
                <c:pt idx="10">
                  <c:v>0.568667895097538</c:v>
                </c:pt>
                <c:pt idx="11">
                  <c:v>0.483308570217471</c:v>
                </c:pt>
                <c:pt idx="12">
                  <c:v>0.379059058603674</c:v>
                </c:pt>
                <c:pt idx="13">
                  <c:v>0.289491481136649</c:v>
                </c:pt>
                <c:pt idx="14">
                  <c:v>0.234439558326615</c:v>
                </c:pt>
                <c:pt idx="15">
                  <c:v>0.195148383307443</c:v>
                </c:pt>
                <c:pt idx="16">
                  <c:v>0.163898714677557</c:v>
                </c:pt>
                <c:pt idx="17">
                  <c:v>0.142237435851949</c:v>
                </c:pt>
                <c:pt idx="18">
                  <c:v>0.125312038915334</c:v>
                </c:pt>
                <c:pt idx="19">
                  <c:v>0.109863861520992</c:v>
                </c:pt>
                <c:pt idx="20">
                  <c:v>0.0975304396732516</c:v>
                </c:pt>
                <c:pt idx="21">
                  <c:v>0.0870895765664</c:v>
                </c:pt>
                <c:pt idx="22">
                  <c:v>0.0792083748068286</c:v>
                </c:pt>
                <c:pt idx="23">
                  <c:v>0.071759477225472</c:v>
                </c:pt>
                <c:pt idx="24">
                  <c:v>0.0661629049147015</c:v>
                </c:pt>
                <c:pt idx="25">
                  <c:v>0.061476016127577</c:v>
                </c:pt>
                <c:pt idx="26">
                  <c:v>0.0536490396078456</c:v>
                </c:pt>
                <c:pt idx="27">
                  <c:v>0.0459265470047002</c:v>
                </c:pt>
                <c:pt idx="28">
                  <c:v>0.0405985998204875</c:v>
                </c:pt>
                <c:pt idx="29">
                  <c:v>0.0360652554199544</c:v>
                </c:pt>
                <c:pt idx="30">
                  <c:v>0.0321608340584071</c:v>
                </c:pt>
                <c:pt idx="31">
                  <c:v>0.0291103524605282</c:v>
                </c:pt>
                <c:pt idx="32">
                  <c:v>0.0266303030001601</c:v>
                </c:pt>
                <c:pt idx="33">
                  <c:v>0.0241876042972333</c:v>
                </c:pt>
                <c:pt idx="34">
                  <c:v>0.0222160082447175</c:v>
                </c:pt>
                <c:pt idx="35">
                  <c:v>0.0205596885563686</c:v>
                </c:pt>
                <c:pt idx="36">
                  <c:v>0.0191563555927425</c:v>
                </c:pt>
                <c:pt idx="37">
                  <c:v>0.0178580463738726</c:v>
                </c:pt>
                <c:pt idx="38">
                  <c:v>0.0167274390069321</c:v>
                </c:pt>
                <c:pt idx="39">
                  <c:v>0.015712879290873</c:v>
                </c:pt>
                <c:pt idx="40">
                  <c:v>0.0148153860295663</c:v>
                </c:pt>
                <c:pt idx="41">
                  <c:v>0.0139013643512981</c:v>
                </c:pt>
                <c:pt idx="42">
                  <c:v>0.0131593025712278</c:v>
                </c:pt>
                <c:pt idx="43">
                  <c:v>0.0124846614492822</c:v>
                </c:pt>
                <c:pt idx="44">
                  <c:v>0.0119017482139744</c:v>
                </c:pt>
                <c:pt idx="45">
                  <c:v>0.0112752282295879</c:v>
                </c:pt>
                <c:pt idx="46">
                  <c:v>0.0107897999915625</c:v>
                </c:pt>
                <c:pt idx="47">
                  <c:v>0.0102675085901353</c:v>
                </c:pt>
                <c:pt idx="48">
                  <c:v>0.00977105383699042</c:v>
                </c:pt>
                <c:pt idx="49">
                  <c:v>0.00933016828329839</c:v>
                </c:pt>
                <c:pt idx="50">
                  <c:v>0.00896000256016558</c:v>
                </c:pt>
                <c:pt idx="51">
                  <c:v>0.00860811466721653</c:v>
                </c:pt>
                <c:pt idx="52">
                  <c:v>0.00823610114298848</c:v>
                </c:pt>
                <c:pt idx="53">
                  <c:v>0.0078794348258836</c:v>
                </c:pt>
                <c:pt idx="54">
                  <c:v>0.00760873143234444</c:v>
                </c:pt>
                <c:pt idx="55">
                  <c:v>0.00725423981352458</c:v>
                </c:pt>
                <c:pt idx="56">
                  <c:v>0.00698506210648155</c:v>
                </c:pt>
                <c:pt idx="57">
                  <c:v>0.00674815489098843</c:v>
                </c:pt>
                <c:pt idx="58">
                  <c:v>0.006500116422139</c:v>
                </c:pt>
                <c:pt idx="59">
                  <c:v>0.00625063506496473</c:v>
                </c:pt>
                <c:pt idx="60">
                  <c:v>0.00601927961322622</c:v>
                </c:pt>
                <c:pt idx="61">
                  <c:v>0.0058083890630399</c:v>
                </c:pt>
                <c:pt idx="62">
                  <c:v>0.00559582293860321</c:v>
                </c:pt>
                <c:pt idx="63">
                  <c:v>0.00538935675086057</c:v>
                </c:pt>
                <c:pt idx="64">
                  <c:v>0.00522683210162157</c:v>
                </c:pt>
                <c:pt idx="65">
                  <c:v>0.00504467847596848</c:v>
                </c:pt>
              </c:numCache>
            </c:numRef>
          </c:yVal>
          <c:smooth val="0"/>
        </c:ser>
        <c:ser>
          <c:idx val="3"/>
          <c:order val="3"/>
          <c:tx>
            <c:strRef>
              <c:f>label 6</c:f>
              <c:strCache>
                <c:ptCount val="1"/>
                <c:pt idx="0">
                  <c:v>SRM2: σz = 3,0 m</c:v>
                </c:pt>
              </c:strCache>
            </c:strRef>
          </c:tx>
          <c:spPr>
            <a:solidFill>
              <a:srgbClr val="3465a4"/>
            </a:solidFill>
            <a:ln w="28800">
              <a:solidFill>
                <a:srgbClr val="3465a4"/>
              </a:solidFill>
              <a:round/>
            </a:ln>
          </c:spPr>
          <c:marker>
            <c:symbol val="none"/>
          </c:marker>
          <c:dLbls>
            <c:txPr>
              <a:bodyPr wrap="none"/>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7</c:f>
              <c:numCache>
                <c:formatCode>General</c:formatCode>
                <c:ptCount val="66"/>
                <c:pt idx="0">
                  <c:v>0</c:v>
                </c:pt>
                <c:pt idx="1">
                  <c:v>22.4722050542442</c:v>
                </c:pt>
                <c:pt idx="2">
                  <c:v>36.7073465032985</c:v>
                </c:pt>
                <c:pt idx="3">
                  <c:v>66.8841603201632</c:v>
                </c:pt>
                <c:pt idx="4">
                  <c:v>86.7064052707505</c:v>
                </c:pt>
                <c:pt idx="5">
                  <c:v>112.43256494482</c:v>
                </c:pt>
                <c:pt idx="6">
                  <c:v>135.426992577882</c:v>
                </c:pt>
                <c:pt idx="7">
                  <c:v>164.025123857414</c:v>
                </c:pt>
                <c:pt idx="8">
                  <c:v>187.210228907465</c:v>
                </c:pt>
                <c:pt idx="9">
                  <c:v>213.177026814719</c:v>
                </c:pt>
                <c:pt idx="10">
                  <c:v>237.509854940771</c:v>
                </c:pt>
                <c:pt idx="11">
                  <c:v>274.570377072773</c:v>
                </c:pt>
                <c:pt idx="12">
                  <c:v>324.347010421267</c:v>
                </c:pt>
                <c:pt idx="13">
                  <c:v>375.526047200647</c:v>
                </c:pt>
                <c:pt idx="14">
                  <c:v>426.129305556654</c:v>
                </c:pt>
                <c:pt idx="15">
                  <c:v>476.446719095863</c:v>
                </c:pt>
                <c:pt idx="16">
                  <c:v>526.829860987085</c:v>
                </c:pt>
                <c:pt idx="17">
                  <c:v>577.185551564106</c:v>
                </c:pt>
                <c:pt idx="18">
                  <c:v>626.821958074294</c:v>
                </c:pt>
                <c:pt idx="19">
                  <c:v>675.608067382538</c:v>
                </c:pt>
                <c:pt idx="20">
                  <c:v>725.161066735315</c:v>
                </c:pt>
                <c:pt idx="21">
                  <c:v>774.788657402636</c:v>
                </c:pt>
                <c:pt idx="22">
                  <c:v>825.055232673093</c:v>
                </c:pt>
                <c:pt idx="23">
                  <c:v>875.343851501082</c:v>
                </c:pt>
                <c:pt idx="24">
                  <c:v>924.618554011272</c:v>
                </c:pt>
                <c:pt idx="25">
                  <c:v>974.022902386826</c:v>
                </c:pt>
                <c:pt idx="26">
                  <c:v>1050.53243720846</c:v>
                </c:pt>
                <c:pt idx="27">
                  <c:v>1151.52628863503</c:v>
                </c:pt>
                <c:pt idx="28">
                  <c:v>1251.40505353735</c:v>
                </c:pt>
                <c:pt idx="29">
                  <c:v>1350.63584116931</c:v>
                </c:pt>
                <c:pt idx="30">
                  <c:v>1450.58156761779</c:v>
                </c:pt>
                <c:pt idx="31">
                  <c:v>1550.00774660036</c:v>
                </c:pt>
                <c:pt idx="32">
                  <c:v>1649.38208875105</c:v>
                </c:pt>
                <c:pt idx="33">
                  <c:v>1750.08798601721</c:v>
                </c:pt>
                <c:pt idx="34">
                  <c:v>1850.18963483299</c:v>
                </c:pt>
                <c:pt idx="35">
                  <c:v>1950.22005054168</c:v>
                </c:pt>
                <c:pt idx="36">
                  <c:v>2050.47123550841</c:v>
                </c:pt>
                <c:pt idx="37">
                  <c:v>2149.69715633226</c:v>
                </c:pt>
                <c:pt idx="38">
                  <c:v>2249.36786551141</c:v>
                </c:pt>
                <c:pt idx="39">
                  <c:v>2350.23953906046</c:v>
                </c:pt>
                <c:pt idx="40">
                  <c:v>2450.89435913188</c:v>
                </c:pt>
                <c:pt idx="41">
                  <c:v>2550.51653028557</c:v>
                </c:pt>
                <c:pt idx="42">
                  <c:v>2650.58092374265</c:v>
                </c:pt>
                <c:pt idx="43">
                  <c:v>2750.46102310125</c:v>
                </c:pt>
                <c:pt idx="44">
                  <c:v>2850.09795089077</c:v>
                </c:pt>
                <c:pt idx="45">
                  <c:v>2949.98597188891</c:v>
                </c:pt>
                <c:pt idx="46">
                  <c:v>3050.31713332574</c:v>
                </c:pt>
                <c:pt idx="47">
                  <c:v>3150.61476666543</c:v>
                </c:pt>
                <c:pt idx="48">
                  <c:v>3250.66783874511</c:v>
                </c:pt>
                <c:pt idx="49">
                  <c:v>3350.87720578956</c:v>
                </c:pt>
                <c:pt idx="50">
                  <c:v>3450.45077475834</c:v>
                </c:pt>
                <c:pt idx="51">
                  <c:v>3549.96397198375</c:v>
                </c:pt>
                <c:pt idx="52">
                  <c:v>3650.14977528237</c:v>
                </c:pt>
                <c:pt idx="53">
                  <c:v>3750.38617865479</c:v>
                </c:pt>
                <c:pt idx="54">
                  <c:v>3850.45389998504</c:v>
                </c:pt>
                <c:pt idx="55">
                  <c:v>3950.40031650522</c:v>
                </c:pt>
                <c:pt idx="56">
                  <c:v>4050.083259238</c:v>
                </c:pt>
                <c:pt idx="57">
                  <c:v>4149.65103941289</c:v>
                </c:pt>
                <c:pt idx="58">
                  <c:v>4249.75332765791</c:v>
                </c:pt>
                <c:pt idx="59">
                  <c:v>4349.85941238427</c:v>
                </c:pt>
                <c:pt idx="60">
                  <c:v>4449.99645296101</c:v>
                </c:pt>
                <c:pt idx="61">
                  <c:v>4550.16391283459</c:v>
                </c:pt>
                <c:pt idx="62">
                  <c:v>4650.2186793835</c:v>
                </c:pt>
                <c:pt idx="63">
                  <c:v>4749.98670082159</c:v>
                </c:pt>
                <c:pt idx="64">
                  <c:v>4849.73100093756</c:v>
                </c:pt>
                <c:pt idx="65">
                  <c:v>4949.7651448195</c:v>
                </c:pt>
              </c:numCache>
            </c:numRef>
          </c:xVal>
          <c:yVal>
            <c:numRef>
              <c:f>6</c:f>
              <c:numCache>
                <c:formatCode>General</c:formatCode>
                <c:ptCount val="66"/>
                <c:pt idx="1">
                  <c:v>8.04327537236356</c:v>
                </c:pt>
                <c:pt idx="2">
                  <c:v>3.5967830557594</c:v>
                </c:pt>
                <c:pt idx="3">
                  <c:v>2.72384027098282</c:v>
                </c:pt>
                <c:pt idx="4">
                  <c:v>1.67820571132991</c:v>
                </c:pt>
                <c:pt idx="5">
                  <c:v>1.30386035978318</c:v>
                </c:pt>
                <c:pt idx="6">
                  <c:v>0.974267799196986</c:v>
                </c:pt>
                <c:pt idx="7">
                  <c:v>0.799921948354632</c:v>
                </c:pt>
                <c:pt idx="8">
                  <c:v>0.605307505707762</c:v>
                </c:pt>
                <c:pt idx="9">
                  <c:v>0.539200597761934</c:v>
                </c:pt>
                <c:pt idx="10">
                  <c:v>0.420346651931321</c:v>
                </c:pt>
                <c:pt idx="11">
                  <c:v>0.363389248821676</c:v>
                </c:pt>
                <c:pt idx="12">
                  <c:v>0.290834347811891</c:v>
                </c:pt>
                <c:pt idx="13">
                  <c:v>0.225862091248762</c:v>
                </c:pt>
                <c:pt idx="14">
                  <c:v>0.185432142818682</c:v>
                </c:pt>
                <c:pt idx="15">
                  <c:v>0.156144922280191</c:v>
                </c:pt>
                <c:pt idx="16">
                  <c:v>0.132452761971784</c:v>
                </c:pt>
                <c:pt idx="17">
                  <c:v>0.115941546212309</c:v>
                </c:pt>
                <c:pt idx="18">
                  <c:v>0.102923677898371</c:v>
                </c:pt>
                <c:pt idx="19">
                  <c:v>0.0908398626990263</c:v>
                </c:pt>
                <c:pt idx="20">
                  <c:v>0.0811287919343117</c:v>
                </c:pt>
                <c:pt idx="21">
                  <c:v>0.0728356614023972</c:v>
                </c:pt>
                <c:pt idx="22">
                  <c:v>0.0665740590766358</c:v>
                </c:pt>
                <c:pt idx="23">
                  <c:v>0.0605866059769048</c:v>
                </c:pt>
                <c:pt idx="24">
                  <c:v>0.05608738777199</c:v>
                </c:pt>
                <c:pt idx="25">
                  <c:v>0.0523100166992931</c:v>
                </c:pt>
                <c:pt idx="26">
                  <c:v>0.0458837658949986</c:v>
                </c:pt>
                <c:pt idx="27">
                  <c:v>0.0395124015846447</c:v>
                </c:pt>
                <c:pt idx="28">
                  <c:v>0.0351052253893249</c:v>
                </c:pt>
                <c:pt idx="29">
                  <c:v>0.0313219199883506</c:v>
                </c:pt>
                <c:pt idx="30">
                  <c:v>0.0280387423457424</c:v>
                </c:pt>
                <c:pt idx="31">
                  <c:v>0.0254649323299413</c:v>
                </c:pt>
                <c:pt idx="32">
                  <c:v>0.0233655753988721</c:v>
                </c:pt>
                <c:pt idx="33">
                  <c:v>0.021280265856973</c:v>
                </c:pt>
                <c:pt idx="34">
                  <c:v>0.0195932230899816</c:v>
                </c:pt>
                <c:pt idx="35">
                  <c:v>0.0181723907470493</c:v>
                </c:pt>
                <c:pt idx="36">
                  <c:v>0.0169661958738255</c:v>
                </c:pt>
                <c:pt idx="37">
                  <c:v>0.0158454180748775</c:v>
                </c:pt>
                <c:pt idx="38">
                  <c:v>0.0148676233585744</c:v>
                </c:pt>
                <c:pt idx="39">
                  <c:v>0.0139884141402174</c:v>
                </c:pt>
                <c:pt idx="40">
                  <c:v>0.013209382570022</c:v>
                </c:pt>
                <c:pt idx="41">
                  <c:v>0.0124119115543308</c:v>
                </c:pt>
                <c:pt idx="42">
                  <c:v>0.0117651177755924</c:v>
                </c:pt>
                <c:pt idx="43">
                  <c:v>0.011176237393127</c:v>
                </c:pt>
                <c:pt idx="44">
                  <c:v>0.010667507840805</c:v>
                </c:pt>
                <c:pt idx="45">
                  <c:v>0.0101179715147614</c:v>
                </c:pt>
                <c:pt idx="46">
                  <c:v>0.00969356695123195</c:v>
                </c:pt>
                <c:pt idx="47">
                  <c:v>0.00923472598557354</c:v>
                </c:pt>
                <c:pt idx="48">
                  <c:v>0.00879781964226427</c:v>
                </c:pt>
                <c:pt idx="49">
                  <c:v>0.00840984010633581</c:v>
                </c:pt>
                <c:pt idx="50">
                  <c:v>0.00808462053923882</c:v>
                </c:pt>
                <c:pt idx="51">
                  <c:v>0.0077751095565773</c:v>
                </c:pt>
                <c:pt idx="52">
                  <c:v>0.00744668970631617</c:v>
                </c:pt>
                <c:pt idx="53">
                  <c:v>0.00713136656832253</c:v>
                </c:pt>
                <c:pt idx="54">
                  <c:v>0.00689319637239024</c:v>
                </c:pt>
                <c:pt idx="55">
                  <c:v>0.0065784735465204</c:v>
                </c:pt>
                <c:pt idx="56">
                  <c:v>0.00634045692349732</c:v>
                </c:pt>
                <c:pt idx="57">
                  <c:v>0.00613123847286709</c:v>
                </c:pt>
                <c:pt idx="58">
                  <c:v>0.00591147058891737</c:v>
                </c:pt>
                <c:pt idx="59">
                  <c:v>0.00568990127253338</c:v>
                </c:pt>
                <c:pt idx="60">
                  <c:v>0.00548436595727855</c:v>
                </c:pt>
                <c:pt idx="61">
                  <c:v>0.00529705203177397</c:v>
                </c:pt>
                <c:pt idx="62">
                  <c:v>0.00510779769130497</c:v>
                </c:pt>
                <c:pt idx="63">
                  <c:v>0.00492369083868332</c:v>
                </c:pt>
                <c:pt idx="64">
                  <c:v>0.0047793823444</c:v>
                </c:pt>
                <c:pt idx="65">
                  <c:v>0.00461681732582191</c:v>
                </c:pt>
              </c:numCache>
            </c:numRef>
          </c:yVal>
          <c:smooth val="0"/>
        </c:ser>
        <c:ser>
          <c:idx val="4"/>
          <c:order val="4"/>
          <c:tx>
            <c:strRef>
              <c:f>label 8</c:f>
              <c:strCache>
                <c:ptCount val="1"/>
                <c:pt idx="0">
                  <c:v>SRM2: σz = 6,0 m</c:v>
                </c:pt>
              </c:strCache>
            </c:strRef>
          </c:tx>
          <c:spPr>
            <a:solidFill>
              <a:srgbClr val="5983b0"/>
            </a:solidFill>
            <a:ln w="28800">
              <a:solidFill>
                <a:srgbClr val="5983b0"/>
              </a:solidFill>
              <a:round/>
            </a:ln>
          </c:spPr>
          <c:marker>
            <c:symbol val="none"/>
          </c:marker>
          <c:dLbls>
            <c:txPr>
              <a:bodyPr wrap="none"/>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9</c:f>
              <c:numCache>
                <c:formatCode>General</c:formatCode>
                <c:ptCount val="66"/>
                <c:pt idx="0">
                  <c:v>0</c:v>
                </c:pt>
                <c:pt idx="1">
                  <c:v>22.4722050542442</c:v>
                </c:pt>
                <c:pt idx="2">
                  <c:v>36.7073465032985</c:v>
                </c:pt>
                <c:pt idx="3">
                  <c:v>66.8841603201632</c:v>
                </c:pt>
                <c:pt idx="4">
                  <c:v>86.7064052707505</c:v>
                </c:pt>
                <c:pt idx="5">
                  <c:v>112.43256494482</c:v>
                </c:pt>
                <c:pt idx="6">
                  <c:v>135.426992577882</c:v>
                </c:pt>
                <c:pt idx="7">
                  <c:v>164.025123857414</c:v>
                </c:pt>
                <c:pt idx="8">
                  <c:v>187.210228907465</c:v>
                </c:pt>
                <c:pt idx="9">
                  <c:v>213.177026814719</c:v>
                </c:pt>
                <c:pt idx="10">
                  <c:v>237.509854940771</c:v>
                </c:pt>
                <c:pt idx="11">
                  <c:v>274.570377072773</c:v>
                </c:pt>
                <c:pt idx="12">
                  <c:v>324.347010421267</c:v>
                </c:pt>
                <c:pt idx="13">
                  <c:v>375.526047200647</c:v>
                </c:pt>
                <c:pt idx="14">
                  <c:v>426.129305556654</c:v>
                </c:pt>
                <c:pt idx="15">
                  <c:v>476.446719095863</c:v>
                </c:pt>
                <c:pt idx="16">
                  <c:v>526.829860987085</c:v>
                </c:pt>
                <c:pt idx="17">
                  <c:v>577.185551564106</c:v>
                </c:pt>
                <c:pt idx="18">
                  <c:v>626.821958074294</c:v>
                </c:pt>
                <c:pt idx="19">
                  <c:v>675.608067382538</c:v>
                </c:pt>
                <c:pt idx="20">
                  <c:v>725.161066735315</c:v>
                </c:pt>
                <c:pt idx="21">
                  <c:v>774.788657402636</c:v>
                </c:pt>
                <c:pt idx="22">
                  <c:v>825.055232673093</c:v>
                </c:pt>
                <c:pt idx="23">
                  <c:v>875.343851501082</c:v>
                </c:pt>
                <c:pt idx="24">
                  <c:v>924.618554011272</c:v>
                </c:pt>
                <c:pt idx="25">
                  <c:v>974.022902386826</c:v>
                </c:pt>
                <c:pt idx="26">
                  <c:v>1050.53243720846</c:v>
                </c:pt>
                <c:pt idx="27">
                  <c:v>1151.52628863503</c:v>
                </c:pt>
                <c:pt idx="28">
                  <c:v>1251.40505353735</c:v>
                </c:pt>
                <c:pt idx="29">
                  <c:v>1350.63584116931</c:v>
                </c:pt>
                <c:pt idx="30">
                  <c:v>1450.58156761779</c:v>
                </c:pt>
                <c:pt idx="31">
                  <c:v>1550.00774660036</c:v>
                </c:pt>
                <c:pt idx="32">
                  <c:v>1649.38208875105</c:v>
                </c:pt>
                <c:pt idx="33">
                  <c:v>1750.08798601721</c:v>
                </c:pt>
                <c:pt idx="34">
                  <c:v>1850.18963483299</c:v>
                </c:pt>
                <c:pt idx="35">
                  <c:v>1950.22005054168</c:v>
                </c:pt>
                <c:pt idx="36">
                  <c:v>2050.47123550841</c:v>
                </c:pt>
                <c:pt idx="37">
                  <c:v>2149.69715633226</c:v>
                </c:pt>
                <c:pt idx="38">
                  <c:v>2249.36786551141</c:v>
                </c:pt>
                <c:pt idx="39">
                  <c:v>2350.23953906046</c:v>
                </c:pt>
                <c:pt idx="40">
                  <c:v>2450.89435913188</c:v>
                </c:pt>
                <c:pt idx="41">
                  <c:v>2550.51653028557</c:v>
                </c:pt>
                <c:pt idx="42">
                  <c:v>2650.58092374265</c:v>
                </c:pt>
                <c:pt idx="43">
                  <c:v>2750.46102310125</c:v>
                </c:pt>
                <c:pt idx="44">
                  <c:v>2850.09795089077</c:v>
                </c:pt>
                <c:pt idx="45">
                  <c:v>2949.98597188891</c:v>
                </c:pt>
                <c:pt idx="46">
                  <c:v>3050.31713332574</c:v>
                </c:pt>
                <c:pt idx="47">
                  <c:v>3150.61476666543</c:v>
                </c:pt>
                <c:pt idx="48">
                  <c:v>3250.66783874511</c:v>
                </c:pt>
                <c:pt idx="49">
                  <c:v>3350.87720578956</c:v>
                </c:pt>
                <c:pt idx="50">
                  <c:v>3450.45077475834</c:v>
                </c:pt>
                <c:pt idx="51">
                  <c:v>3549.96397198375</c:v>
                </c:pt>
                <c:pt idx="52">
                  <c:v>3650.14977528237</c:v>
                </c:pt>
                <c:pt idx="53">
                  <c:v>3750.38617865479</c:v>
                </c:pt>
                <c:pt idx="54">
                  <c:v>3850.45389998504</c:v>
                </c:pt>
                <c:pt idx="55">
                  <c:v>3950.40031650522</c:v>
                </c:pt>
                <c:pt idx="56">
                  <c:v>4050.083259238</c:v>
                </c:pt>
                <c:pt idx="57">
                  <c:v>4149.65103941289</c:v>
                </c:pt>
                <c:pt idx="58">
                  <c:v>4249.75332765791</c:v>
                </c:pt>
                <c:pt idx="59">
                  <c:v>4349.85941238427</c:v>
                </c:pt>
                <c:pt idx="60">
                  <c:v>4449.99645296101</c:v>
                </c:pt>
                <c:pt idx="61">
                  <c:v>4550.16391283459</c:v>
                </c:pt>
                <c:pt idx="62">
                  <c:v>4650.2186793835</c:v>
                </c:pt>
                <c:pt idx="63">
                  <c:v>4749.98670082159</c:v>
                </c:pt>
                <c:pt idx="64">
                  <c:v>4849.73100093756</c:v>
                </c:pt>
                <c:pt idx="65">
                  <c:v>4949.7651448195</c:v>
                </c:pt>
              </c:numCache>
            </c:numRef>
          </c:xVal>
          <c:yVal>
            <c:numRef>
              <c:f>8</c:f>
              <c:numCache>
                <c:formatCode>General</c:formatCode>
                <c:ptCount val="66"/>
                <c:pt idx="1">
                  <c:v>5.49904361002392</c:v>
                </c:pt>
                <c:pt idx="2">
                  <c:v>2.47326558762775</c:v>
                </c:pt>
                <c:pt idx="3">
                  <c:v>1.92502602467928</c:v>
                </c:pt>
                <c:pt idx="4">
                  <c:v>1.21203044734589</c:v>
                </c:pt>
                <c:pt idx="5">
                  <c:v>0.960328178146259</c:v>
                </c:pt>
                <c:pt idx="6">
                  <c:v>0.72846633703583</c:v>
                </c:pt>
                <c:pt idx="7">
                  <c:v>0.607583031266679</c:v>
                </c:pt>
                <c:pt idx="8">
                  <c:v>0.464812663078931</c:v>
                </c:pt>
                <c:pt idx="9">
                  <c:v>0.418427646707941</c:v>
                </c:pt>
                <c:pt idx="10">
                  <c:v>0.329122534644565</c:v>
                </c:pt>
                <c:pt idx="11">
                  <c:v>0.287724812848941</c:v>
                </c:pt>
                <c:pt idx="12">
                  <c:v>0.233425304505154</c:v>
                </c:pt>
                <c:pt idx="13">
                  <c:v>0.18337709284627</c:v>
                </c:pt>
                <c:pt idx="14">
                  <c:v>0.152007120376097</c:v>
                </c:pt>
                <c:pt idx="15">
                  <c:v>0.129059344634348</c:v>
                </c:pt>
                <c:pt idx="16">
                  <c:v>0.110271056768969</c:v>
                </c:pt>
                <c:pt idx="17">
                  <c:v>0.0971386619809943</c:v>
                </c:pt>
                <c:pt idx="18">
                  <c:v>0.0867208536757313</c:v>
                </c:pt>
                <c:pt idx="19">
                  <c:v>0.076924762219028</c:v>
                </c:pt>
                <c:pt idx="20">
                  <c:v>0.0690159372565142</c:v>
                </c:pt>
                <c:pt idx="21">
                  <c:v>0.0622175645079453</c:v>
                </c:pt>
                <c:pt idx="22">
                  <c:v>0.0570871026892486</c:v>
                </c:pt>
                <c:pt idx="23">
                  <c:v>0.0521357394502138</c:v>
                </c:pt>
                <c:pt idx="24">
                  <c:v>0.0484167266937842</c:v>
                </c:pt>
                <c:pt idx="25">
                  <c:v>0.0452893682798991</c:v>
                </c:pt>
                <c:pt idx="26">
                  <c:v>0.0398867236116899</c:v>
                </c:pt>
                <c:pt idx="27">
                  <c:v>0.0345109112565268</c:v>
                </c:pt>
                <c:pt idx="28">
                  <c:v>0.0307863719344959</c:v>
                </c:pt>
                <c:pt idx="29">
                  <c:v>0.027566043382746</c:v>
                </c:pt>
                <c:pt idx="30">
                  <c:v>0.0247541785842936</c:v>
                </c:pt>
                <c:pt idx="31">
                  <c:v>0.0225441201919145</c:v>
                </c:pt>
                <c:pt idx="32">
                  <c:v>0.0207368706520465</c:v>
                </c:pt>
                <c:pt idx="33">
                  <c:v>0.0189288344379098</c:v>
                </c:pt>
                <c:pt idx="34">
                  <c:v>0.0174634525787078</c:v>
                </c:pt>
                <c:pt idx="35">
                  <c:v>0.0162268205761052</c:v>
                </c:pt>
                <c:pt idx="36">
                  <c:v>0.0151753567095626</c:v>
                </c:pt>
                <c:pt idx="37">
                  <c:v>0.0141947585377724</c:v>
                </c:pt>
                <c:pt idx="38">
                  <c:v>0.0133379955650437</c:v>
                </c:pt>
                <c:pt idx="39">
                  <c:v>0.012566334082193</c:v>
                </c:pt>
                <c:pt idx="40">
                  <c:v>0.0118816874940329</c:v>
                </c:pt>
                <c:pt idx="41">
                  <c:v>0.0111777077710985</c:v>
                </c:pt>
                <c:pt idx="42">
                  <c:v>0.0106072996049746</c:v>
                </c:pt>
                <c:pt idx="43">
                  <c:v>0.0100873456726753</c:v>
                </c:pt>
                <c:pt idx="44">
                  <c:v>0.00963826965592943</c:v>
                </c:pt>
                <c:pt idx="45">
                  <c:v>0.00915103648034099</c:v>
                </c:pt>
                <c:pt idx="46">
                  <c:v>0.0087758699184608</c:v>
                </c:pt>
                <c:pt idx="47">
                  <c:v>0.00836853756044961</c:v>
                </c:pt>
                <c:pt idx="48">
                  <c:v>0.00798009915694069</c:v>
                </c:pt>
                <c:pt idx="49">
                  <c:v>0.00763520392874301</c:v>
                </c:pt>
                <c:pt idx="50">
                  <c:v>0.00734654364108815</c:v>
                </c:pt>
                <c:pt idx="51">
                  <c:v>0.0070715670955922</c:v>
                </c:pt>
                <c:pt idx="52">
                  <c:v>0.00677884039392469</c:v>
                </c:pt>
                <c:pt idx="53">
                  <c:v>0.0064974424427055</c:v>
                </c:pt>
                <c:pt idx="54">
                  <c:v>0.00628584622743055</c:v>
                </c:pt>
                <c:pt idx="55">
                  <c:v>0.00600395072722192</c:v>
                </c:pt>
                <c:pt idx="56">
                  <c:v>0.0057915555057379</c:v>
                </c:pt>
                <c:pt idx="57">
                  <c:v>0.00560508812057863</c:v>
                </c:pt>
                <c:pt idx="58">
                  <c:v>0.00540864433593779</c:v>
                </c:pt>
                <c:pt idx="59">
                  <c:v>0.00521017596019305</c:v>
                </c:pt>
                <c:pt idx="60">
                  <c:v>0.00502603030999983</c:v>
                </c:pt>
                <c:pt idx="61">
                  <c:v>0.00485825514126068</c:v>
                </c:pt>
                <c:pt idx="62">
                  <c:v>0.00468838070905645</c:v>
                </c:pt>
                <c:pt idx="63">
                  <c:v>0.00452290360793433</c:v>
                </c:pt>
                <c:pt idx="64">
                  <c:v>0.00439371608335653</c:v>
                </c:pt>
                <c:pt idx="65">
                  <c:v>0.0042475060859919</c:v>
                </c:pt>
              </c:numCache>
            </c:numRef>
          </c:yVal>
          <c:smooth val="0"/>
        </c:ser>
        <c:ser>
          <c:idx val="5"/>
          <c:order val="5"/>
          <c:tx>
            <c:strRef>
              <c:f>label 10</c:f>
              <c:strCache>
                <c:ptCount val="1"/>
                <c:pt idx="0">
                  <c:v>SRM2: σz = 12,0 m</c:v>
                </c:pt>
              </c:strCache>
            </c:strRef>
          </c:tx>
          <c:spPr>
            <a:solidFill>
              <a:srgbClr val="729fcf"/>
            </a:solidFill>
            <a:ln w="28800">
              <a:solidFill>
                <a:srgbClr val="729fcf"/>
              </a:solidFill>
              <a:round/>
            </a:ln>
          </c:spPr>
          <c:marker>
            <c:symbol val="none"/>
          </c:marker>
          <c:dLbls>
            <c:txPr>
              <a:bodyPr wrap="none"/>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11</c:f>
              <c:numCache>
                <c:formatCode>General</c:formatCode>
                <c:ptCount val="66"/>
                <c:pt idx="0">
                  <c:v>0</c:v>
                </c:pt>
                <c:pt idx="1">
                  <c:v>22.4722050542442</c:v>
                </c:pt>
                <c:pt idx="2">
                  <c:v>36.7073465032985</c:v>
                </c:pt>
                <c:pt idx="3">
                  <c:v>66.8841603201632</c:v>
                </c:pt>
                <c:pt idx="4">
                  <c:v>86.7064052707505</c:v>
                </c:pt>
                <c:pt idx="5">
                  <c:v>112.43256494482</c:v>
                </c:pt>
                <c:pt idx="6">
                  <c:v>135.426992577882</c:v>
                </c:pt>
                <c:pt idx="7">
                  <c:v>164.025123857414</c:v>
                </c:pt>
                <c:pt idx="8">
                  <c:v>187.210228907465</c:v>
                </c:pt>
                <c:pt idx="9">
                  <c:v>213.177026814719</c:v>
                </c:pt>
                <c:pt idx="10">
                  <c:v>237.509854940771</c:v>
                </c:pt>
                <c:pt idx="11">
                  <c:v>274.570377072773</c:v>
                </c:pt>
                <c:pt idx="12">
                  <c:v>324.347010421267</c:v>
                </c:pt>
                <c:pt idx="13">
                  <c:v>375.526047200647</c:v>
                </c:pt>
                <c:pt idx="14">
                  <c:v>426.129305556654</c:v>
                </c:pt>
                <c:pt idx="15">
                  <c:v>476.446719095863</c:v>
                </c:pt>
                <c:pt idx="16">
                  <c:v>526.829860987085</c:v>
                </c:pt>
                <c:pt idx="17">
                  <c:v>577.185551564106</c:v>
                </c:pt>
                <c:pt idx="18">
                  <c:v>626.821958074294</c:v>
                </c:pt>
                <c:pt idx="19">
                  <c:v>675.608067382538</c:v>
                </c:pt>
                <c:pt idx="20">
                  <c:v>725.161066735315</c:v>
                </c:pt>
                <c:pt idx="21">
                  <c:v>774.788657402636</c:v>
                </c:pt>
                <c:pt idx="22">
                  <c:v>825.055232673093</c:v>
                </c:pt>
                <c:pt idx="23">
                  <c:v>875.343851501082</c:v>
                </c:pt>
                <c:pt idx="24">
                  <c:v>924.618554011272</c:v>
                </c:pt>
                <c:pt idx="25">
                  <c:v>974.022902386826</c:v>
                </c:pt>
                <c:pt idx="26">
                  <c:v>1050.53243720846</c:v>
                </c:pt>
                <c:pt idx="27">
                  <c:v>1151.52628863503</c:v>
                </c:pt>
                <c:pt idx="28">
                  <c:v>1251.40505353735</c:v>
                </c:pt>
                <c:pt idx="29">
                  <c:v>1350.63584116931</c:v>
                </c:pt>
                <c:pt idx="30">
                  <c:v>1450.58156761779</c:v>
                </c:pt>
                <c:pt idx="31">
                  <c:v>1550.00774660036</c:v>
                </c:pt>
                <c:pt idx="32">
                  <c:v>1649.38208875105</c:v>
                </c:pt>
                <c:pt idx="33">
                  <c:v>1750.08798601721</c:v>
                </c:pt>
                <c:pt idx="34">
                  <c:v>1850.18963483299</c:v>
                </c:pt>
                <c:pt idx="35">
                  <c:v>1950.22005054168</c:v>
                </c:pt>
                <c:pt idx="36">
                  <c:v>2050.47123550841</c:v>
                </c:pt>
                <c:pt idx="37">
                  <c:v>2149.69715633226</c:v>
                </c:pt>
                <c:pt idx="38">
                  <c:v>2249.36786551141</c:v>
                </c:pt>
                <c:pt idx="39">
                  <c:v>2350.23953906046</c:v>
                </c:pt>
                <c:pt idx="40">
                  <c:v>2450.89435913188</c:v>
                </c:pt>
                <c:pt idx="41">
                  <c:v>2550.51653028557</c:v>
                </c:pt>
                <c:pt idx="42">
                  <c:v>2650.58092374265</c:v>
                </c:pt>
                <c:pt idx="43">
                  <c:v>2750.46102310125</c:v>
                </c:pt>
                <c:pt idx="44">
                  <c:v>2850.09795089077</c:v>
                </c:pt>
                <c:pt idx="45">
                  <c:v>2949.98597188891</c:v>
                </c:pt>
                <c:pt idx="46">
                  <c:v>3050.31713332574</c:v>
                </c:pt>
                <c:pt idx="47">
                  <c:v>3150.61476666543</c:v>
                </c:pt>
                <c:pt idx="48">
                  <c:v>3250.66783874511</c:v>
                </c:pt>
                <c:pt idx="49">
                  <c:v>3350.87720578956</c:v>
                </c:pt>
                <c:pt idx="50">
                  <c:v>3450.45077475834</c:v>
                </c:pt>
                <c:pt idx="51">
                  <c:v>3549.96397198375</c:v>
                </c:pt>
                <c:pt idx="52">
                  <c:v>3650.14977528237</c:v>
                </c:pt>
                <c:pt idx="53">
                  <c:v>3750.38617865479</c:v>
                </c:pt>
                <c:pt idx="54">
                  <c:v>3850.45389998504</c:v>
                </c:pt>
                <c:pt idx="55">
                  <c:v>3950.40031650522</c:v>
                </c:pt>
                <c:pt idx="56">
                  <c:v>4050.083259238</c:v>
                </c:pt>
                <c:pt idx="57">
                  <c:v>4149.65103941289</c:v>
                </c:pt>
                <c:pt idx="58">
                  <c:v>4249.75332765791</c:v>
                </c:pt>
                <c:pt idx="59">
                  <c:v>4349.85941238427</c:v>
                </c:pt>
                <c:pt idx="60">
                  <c:v>4449.99645296101</c:v>
                </c:pt>
                <c:pt idx="61">
                  <c:v>4550.16391283459</c:v>
                </c:pt>
                <c:pt idx="62">
                  <c:v>4650.2186793835</c:v>
                </c:pt>
                <c:pt idx="63">
                  <c:v>4749.98670082159</c:v>
                </c:pt>
                <c:pt idx="64">
                  <c:v>4849.73100093756</c:v>
                </c:pt>
                <c:pt idx="65">
                  <c:v>4949.7651448195</c:v>
                </c:pt>
              </c:numCache>
            </c:numRef>
          </c:xVal>
          <c:yVal>
            <c:numRef>
              <c:f>10</c:f>
              <c:numCache>
                <c:formatCode>General</c:formatCode>
                <c:ptCount val="66"/>
                <c:pt idx="1">
                  <c:v>3.23540868259404</c:v>
                </c:pt>
                <c:pt idx="2">
                  <c:v>1.46398516491357</c:v>
                </c:pt>
                <c:pt idx="3">
                  <c:v>1.17042753859535</c:v>
                </c:pt>
                <c:pt idx="4">
                  <c:v>0.753270365330779</c:v>
                </c:pt>
                <c:pt idx="5">
                  <c:v>0.60958088714938</c:v>
                </c:pt>
                <c:pt idx="6">
                  <c:v>0.470190330476432</c:v>
                </c:pt>
                <c:pt idx="7">
                  <c:v>0.399230614146603</c:v>
                </c:pt>
                <c:pt idx="8">
                  <c:v>0.309328492390885</c:v>
                </c:pt>
                <c:pt idx="9">
                  <c:v>0.281952275630572</c:v>
                </c:pt>
                <c:pt idx="10">
                  <c:v>0.224180773479483</c:v>
                </c:pt>
                <c:pt idx="11">
                  <c:v>0.198701114042934</c:v>
                </c:pt>
                <c:pt idx="12">
                  <c:v>0.163977843556261</c:v>
                </c:pt>
                <c:pt idx="13">
                  <c:v>0.130742586027602</c:v>
                </c:pt>
                <c:pt idx="14">
                  <c:v>0.10975428593416</c:v>
                </c:pt>
                <c:pt idx="15">
                  <c:v>0.0942183363988604</c:v>
                </c:pt>
                <c:pt idx="16">
                  <c:v>0.0812954340447642</c:v>
                </c:pt>
                <c:pt idx="17">
                  <c:v>0.0722407022512973</c:v>
                </c:pt>
                <c:pt idx="18">
                  <c:v>0.0650024793205366</c:v>
                </c:pt>
                <c:pt idx="19">
                  <c:v>0.0580685641134786</c:v>
                </c:pt>
                <c:pt idx="20">
                  <c:v>0.052437647412784</c:v>
                </c:pt>
                <c:pt idx="21">
                  <c:v>0.0475530465883159</c:v>
                </c:pt>
                <c:pt idx="22">
                  <c:v>0.0438740090042869</c:v>
                </c:pt>
                <c:pt idx="23">
                  <c:v>0.0402740958771297</c:v>
                </c:pt>
                <c:pt idx="24">
                  <c:v>0.0375746774621078</c:v>
                </c:pt>
                <c:pt idx="25">
                  <c:v>0.0353008861781992</c:v>
                </c:pt>
                <c:pt idx="26">
                  <c:v>0.031277452868617</c:v>
                </c:pt>
                <c:pt idx="27">
                  <c:v>0.0272544437198829</c:v>
                </c:pt>
                <c:pt idx="28">
                  <c:v>0.0244628592663894</c:v>
                </c:pt>
                <c:pt idx="29">
                  <c:v>0.0220226826575757</c:v>
                </c:pt>
                <c:pt idx="30">
                  <c:v>0.0198718677506551</c:v>
                </c:pt>
                <c:pt idx="31">
                  <c:v>0.018175184532587</c:v>
                </c:pt>
                <c:pt idx="32">
                  <c:v>0.0167826529298863</c:v>
                </c:pt>
                <c:pt idx="33">
                  <c:v>0.0153734657780986</c:v>
                </c:pt>
                <c:pt idx="34">
                  <c:v>0.0142283453242143</c:v>
                </c:pt>
                <c:pt idx="35">
                  <c:v>0.0132590799759809</c:v>
                </c:pt>
                <c:pt idx="36">
                  <c:v>0.0124330567701706</c:v>
                </c:pt>
                <c:pt idx="37">
                  <c:v>0.011658155411989</c:v>
                </c:pt>
                <c:pt idx="38">
                  <c:v>0.0109796057174293</c:v>
                </c:pt>
                <c:pt idx="39">
                  <c:v>0.0103668889574043</c:v>
                </c:pt>
                <c:pt idx="40">
                  <c:v>0.00982216631424133</c:v>
                </c:pt>
                <c:pt idx="41">
                  <c:v>0.00925793584934172</c:v>
                </c:pt>
                <c:pt idx="42">
                  <c:v>0.00880160743836203</c:v>
                </c:pt>
                <c:pt idx="43">
                  <c:v>0.00838487547884641</c:v>
                </c:pt>
                <c:pt idx="44">
                  <c:v>0.00802516818651911</c:v>
                </c:pt>
                <c:pt idx="45">
                  <c:v>0.00763202041393165</c:v>
                </c:pt>
                <c:pt idx="46">
                  <c:v>0.00733089925739353</c:v>
                </c:pt>
                <c:pt idx="47">
                  <c:v>0.00700161906445589</c:v>
                </c:pt>
                <c:pt idx="48">
                  <c:v>0.00668685616285016</c:v>
                </c:pt>
                <c:pt idx="49">
                  <c:v>0.00640748159886948</c:v>
                </c:pt>
                <c:pt idx="50">
                  <c:v>0.00617431986980612</c:v>
                </c:pt>
                <c:pt idx="51">
                  <c:v>0.00595188373056601</c:v>
                </c:pt>
                <c:pt idx="52">
                  <c:v>0.00571378140613211</c:v>
                </c:pt>
                <c:pt idx="53">
                  <c:v>0.00548443981236442</c:v>
                </c:pt>
                <c:pt idx="54">
                  <c:v>0.00531336425053858</c:v>
                </c:pt>
                <c:pt idx="55">
                  <c:v>0.0050822099390414</c:v>
                </c:pt>
                <c:pt idx="56">
                  <c:v>0.00490920514024273</c:v>
                </c:pt>
                <c:pt idx="57">
                  <c:v>0.00475767544845534</c:v>
                </c:pt>
                <c:pt idx="58">
                  <c:v>0.00459723540410205</c:v>
                </c:pt>
                <c:pt idx="59">
                  <c:v>0.00443456730563915</c:v>
                </c:pt>
                <c:pt idx="60">
                  <c:v>0.0042836037304313</c:v>
                </c:pt>
                <c:pt idx="61">
                  <c:v>0.0041461480805881</c:v>
                </c:pt>
                <c:pt idx="62">
                  <c:v>0.00400646612912255</c:v>
                </c:pt>
                <c:pt idx="63">
                  <c:v>0.00387009310479752</c:v>
                </c:pt>
                <c:pt idx="64">
                  <c:v>0.00376440436646172</c:v>
                </c:pt>
                <c:pt idx="65">
                  <c:v>0.00364380487540964</c:v>
                </c:pt>
              </c:numCache>
            </c:numRef>
          </c:yVal>
          <c:smooth val="0"/>
        </c:ser>
        <c:ser>
          <c:idx val="6"/>
          <c:order val="6"/>
          <c:tx>
            <c:strRef>
              <c:f>label 12</c:f>
              <c:strCache>
                <c:ptCount val="1"/>
                <c:pt idx="0">
                  <c:v>SRM2: σz = 18,0 m</c:v>
                </c:pt>
              </c:strCache>
            </c:strRef>
          </c:tx>
          <c:spPr>
            <a:solidFill>
              <a:srgbClr val="dee6ef"/>
            </a:solidFill>
            <a:ln w="28800">
              <a:solidFill>
                <a:srgbClr val="dee6ef"/>
              </a:solidFill>
              <a:round/>
            </a:ln>
          </c:spPr>
          <c:marker>
            <c:symbol val="none"/>
          </c:marker>
          <c:dLbls>
            <c:txPr>
              <a:bodyPr wrap="none"/>
              <a:lstStyle/>
              <a:p>
                <a:pPr>
                  <a:defRPr b="0" sz="1000" spc="-1" strike="noStrike">
                    <a:solidFill>
                      <a:srgbClr val="000000"/>
                    </a:solidFill>
                    <a:latin typeface="Arial"/>
                    <a:ea typeface="DejaVu Sans"/>
                  </a:defRPr>
                </a:pPr>
              </a:p>
            </c:txPr>
            <c:dLblPos val="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xVal>
            <c:numRef>
              <c:f>13</c:f>
              <c:numCache>
                <c:formatCode>General</c:formatCode>
                <c:ptCount val="66"/>
                <c:pt idx="0">
                  <c:v>0</c:v>
                </c:pt>
                <c:pt idx="1">
                  <c:v>22.4722050542442</c:v>
                </c:pt>
                <c:pt idx="2">
                  <c:v>36.7073465032985</c:v>
                </c:pt>
                <c:pt idx="3">
                  <c:v>66.8841603201632</c:v>
                </c:pt>
                <c:pt idx="4">
                  <c:v>86.7064052707505</c:v>
                </c:pt>
                <c:pt idx="5">
                  <c:v>112.43256494482</c:v>
                </c:pt>
                <c:pt idx="6">
                  <c:v>135.426992577882</c:v>
                </c:pt>
                <c:pt idx="7">
                  <c:v>164.025123857414</c:v>
                </c:pt>
                <c:pt idx="8">
                  <c:v>187.210228907465</c:v>
                </c:pt>
                <c:pt idx="9">
                  <c:v>213.177026814719</c:v>
                </c:pt>
                <c:pt idx="10">
                  <c:v>237.509854940771</c:v>
                </c:pt>
                <c:pt idx="11">
                  <c:v>274.570377072773</c:v>
                </c:pt>
                <c:pt idx="12">
                  <c:v>324.347010421267</c:v>
                </c:pt>
                <c:pt idx="13">
                  <c:v>375.526047200647</c:v>
                </c:pt>
                <c:pt idx="14">
                  <c:v>426.129305556654</c:v>
                </c:pt>
                <c:pt idx="15">
                  <c:v>476.446719095863</c:v>
                </c:pt>
                <c:pt idx="16">
                  <c:v>526.829860987085</c:v>
                </c:pt>
                <c:pt idx="17">
                  <c:v>577.185551564106</c:v>
                </c:pt>
                <c:pt idx="18">
                  <c:v>626.821958074294</c:v>
                </c:pt>
                <c:pt idx="19">
                  <c:v>675.608067382538</c:v>
                </c:pt>
                <c:pt idx="20">
                  <c:v>725.161066735315</c:v>
                </c:pt>
                <c:pt idx="21">
                  <c:v>774.788657402636</c:v>
                </c:pt>
                <c:pt idx="22">
                  <c:v>825.055232673093</c:v>
                </c:pt>
                <c:pt idx="23">
                  <c:v>875.343851501082</c:v>
                </c:pt>
                <c:pt idx="24">
                  <c:v>924.618554011272</c:v>
                </c:pt>
                <c:pt idx="25">
                  <c:v>974.022902386826</c:v>
                </c:pt>
                <c:pt idx="26">
                  <c:v>1050.53243720846</c:v>
                </c:pt>
                <c:pt idx="27">
                  <c:v>1151.52628863503</c:v>
                </c:pt>
                <c:pt idx="28">
                  <c:v>1251.40505353735</c:v>
                </c:pt>
                <c:pt idx="29">
                  <c:v>1350.63584116931</c:v>
                </c:pt>
                <c:pt idx="30">
                  <c:v>1450.58156761779</c:v>
                </c:pt>
                <c:pt idx="31">
                  <c:v>1550.00774660036</c:v>
                </c:pt>
                <c:pt idx="32">
                  <c:v>1649.38208875105</c:v>
                </c:pt>
                <c:pt idx="33">
                  <c:v>1750.08798601721</c:v>
                </c:pt>
                <c:pt idx="34">
                  <c:v>1850.18963483299</c:v>
                </c:pt>
                <c:pt idx="35">
                  <c:v>1950.22005054168</c:v>
                </c:pt>
                <c:pt idx="36">
                  <c:v>2050.47123550841</c:v>
                </c:pt>
                <c:pt idx="37">
                  <c:v>2149.69715633226</c:v>
                </c:pt>
                <c:pt idx="38">
                  <c:v>2249.36786551141</c:v>
                </c:pt>
                <c:pt idx="39">
                  <c:v>2350.23953906046</c:v>
                </c:pt>
                <c:pt idx="40">
                  <c:v>2450.89435913188</c:v>
                </c:pt>
                <c:pt idx="41">
                  <c:v>2550.51653028557</c:v>
                </c:pt>
                <c:pt idx="42">
                  <c:v>2650.58092374265</c:v>
                </c:pt>
                <c:pt idx="43">
                  <c:v>2750.46102310125</c:v>
                </c:pt>
                <c:pt idx="44">
                  <c:v>2850.09795089077</c:v>
                </c:pt>
                <c:pt idx="45">
                  <c:v>2949.98597188891</c:v>
                </c:pt>
                <c:pt idx="46">
                  <c:v>3050.31713332574</c:v>
                </c:pt>
                <c:pt idx="47">
                  <c:v>3150.61476666543</c:v>
                </c:pt>
                <c:pt idx="48">
                  <c:v>3250.66783874511</c:v>
                </c:pt>
                <c:pt idx="49">
                  <c:v>3350.87720578956</c:v>
                </c:pt>
                <c:pt idx="50">
                  <c:v>3450.45077475834</c:v>
                </c:pt>
                <c:pt idx="51">
                  <c:v>3549.96397198375</c:v>
                </c:pt>
                <c:pt idx="52">
                  <c:v>3650.14977528237</c:v>
                </c:pt>
                <c:pt idx="53">
                  <c:v>3750.38617865479</c:v>
                </c:pt>
                <c:pt idx="54">
                  <c:v>3850.45389998504</c:v>
                </c:pt>
                <c:pt idx="55">
                  <c:v>3950.40031650522</c:v>
                </c:pt>
                <c:pt idx="56">
                  <c:v>4050.083259238</c:v>
                </c:pt>
                <c:pt idx="57">
                  <c:v>4149.65103941289</c:v>
                </c:pt>
                <c:pt idx="58">
                  <c:v>4249.75332765791</c:v>
                </c:pt>
                <c:pt idx="59">
                  <c:v>4349.85941238427</c:v>
                </c:pt>
                <c:pt idx="60">
                  <c:v>4449.99645296101</c:v>
                </c:pt>
                <c:pt idx="61">
                  <c:v>4550.16391283459</c:v>
                </c:pt>
                <c:pt idx="62">
                  <c:v>4650.2186793835</c:v>
                </c:pt>
                <c:pt idx="63">
                  <c:v>4749.98670082159</c:v>
                </c:pt>
                <c:pt idx="64">
                  <c:v>4849.73100093756</c:v>
                </c:pt>
                <c:pt idx="65">
                  <c:v>4949.7651448195</c:v>
                </c:pt>
              </c:numCache>
            </c:numRef>
          </c:xVal>
          <c:yVal>
            <c:numRef>
              <c:f>12</c:f>
              <c:numCache>
                <c:formatCode>General</c:formatCode>
                <c:ptCount val="66"/>
                <c:pt idx="1">
                  <c:v>2.22201412671233</c:v>
                </c:pt>
                <c:pt idx="2">
                  <c:v>1.00857782432322</c:v>
                </c:pt>
                <c:pt idx="3">
                  <c:v>0.817008751902587</c:v>
                </c:pt>
                <c:pt idx="4">
                  <c:v>0.531667569121685</c:v>
                </c:pt>
                <c:pt idx="5">
                  <c:v>0.435085071628538</c:v>
                </c:pt>
                <c:pt idx="6">
                  <c:v>0.338646662884141</c:v>
                </c:pt>
                <c:pt idx="7">
                  <c:v>0.290392647271393</c:v>
                </c:pt>
                <c:pt idx="8">
                  <c:v>0.226622002961365</c:v>
                </c:pt>
                <c:pt idx="9">
                  <c:v>0.208047408889355</c:v>
                </c:pt>
                <c:pt idx="10">
                  <c:v>0.166462659050492</c:v>
                </c:pt>
                <c:pt idx="11">
                  <c:v>0.148754246347511</c:v>
                </c:pt>
                <c:pt idx="12">
                  <c:v>0.124032496563576</c:v>
                </c:pt>
                <c:pt idx="13">
                  <c:v>0.0998021983795559</c:v>
                </c:pt>
                <c:pt idx="14">
                  <c:v>0.0844489934747921</c:v>
                </c:pt>
                <c:pt idx="15">
                  <c:v>0.0730078928837662</c:v>
                </c:pt>
                <c:pt idx="16">
                  <c:v>0.0633960211984076</c:v>
                </c:pt>
                <c:pt idx="17">
                  <c:v>0.0566583862100235</c:v>
                </c:pt>
                <c:pt idx="18">
                  <c:v>0.0512486035472528</c:v>
                </c:pt>
                <c:pt idx="19">
                  <c:v>0.0459995283674019</c:v>
                </c:pt>
                <c:pt idx="20">
                  <c:v>0.0417220908530837</c:v>
                </c:pt>
                <c:pt idx="21">
                  <c:v>0.0379891349976212</c:v>
                </c:pt>
                <c:pt idx="22">
                  <c:v>0.0351840109440845</c:v>
                </c:pt>
                <c:pt idx="23">
                  <c:v>0.032412015388412</c:v>
                </c:pt>
                <c:pt idx="24">
                  <c:v>0.0303375522339649</c:v>
                </c:pt>
                <c:pt idx="25">
                  <c:v>0.0285891008072522</c:v>
                </c:pt>
                <c:pt idx="26">
                  <c:v>0.0254390361606738</c:v>
                </c:pt>
                <c:pt idx="27">
                  <c:v>0.0222796413205727</c:v>
                </c:pt>
                <c:pt idx="28">
                  <c:v>0.0200865108189193</c:v>
                </c:pt>
                <c:pt idx="29">
                  <c:v>0.0181541706871832</c:v>
                </c:pt>
                <c:pt idx="30">
                  <c:v>0.0164392132944031</c:v>
                </c:pt>
                <c:pt idx="31">
                  <c:v>0.0150831102128323</c:v>
                </c:pt>
                <c:pt idx="32">
                  <c:v>0.0139673560507113</c:v>
                </c:pt>
                <c:pt idx="33">
                  <c:v>0.0128282662566109</c:v>
                </c:pt>
                <c:pt idx="34">
                  <c:v>0.0119009880751488</c:v>
                </c:pt>
                <c:pt idx="35">
                  <c:v>0.0111144524417372</c:v>
                </c:pt>
                <c:pt idx="36">
                  <c:v>0.0104430978222393</c:v>
                </c:pt>
                <c:pt idx="37">
                  <c:v>0.00981043384833271</c:v>
                </c:pt>
                <c:pt idx="38">
                  <c:v>0.00925555917347923</c:v>
                </c:pt>
                <c:pt idx="39">
                  <c:v>0.00875357829374134</c:v>
                </c:pt>
                <c:pt idx="40">
                  <c:v>0.00830665608697611</c:v>
                </c:pt>
                <c:pt idx="41">
                  <c:v>0.00784102757315229</c:v>
                </c:pt>
                <c:pt idx="42">
                  <c:v>0.007465076541623</c:v>
                </c:pt>
                <c:pt idx="43">
                  <c:v>0.00712128358319955</c:v>
                </c:pt>
                <c:pt idx="44">
                  <c:v>0.00682473205415285</c:v>
                </c:pt>
                <c:pt idx="45">
                  <c:v>0.00649868814248157</c:v>
                </c:pt>
                <c:pt idx="46">
                  <c:v>0.00625009668787057</c:v>
                </c:pt>
                <c:pt idx="47">
                  <c:v>0.00597668028969235</c:v>
                </c:pt>
                <c:pt idx="48">
                  <c:v>0.00571483183800754</c:v>
                </c:pt>
                <c:pt idx="49">
                  <c:v>0.00548252599046236</c:v>
                </c:pt>
                <c:pt idx="50">
                  <c:v>0.00528913506000723</c:v>
                </c:pt>
                <c:pt idx="51">
                  <c:v>0.00510443911489396</c:v>
                </c:pt>
                <c:pt idx="52">
                  <c:v>0.00490584397867719</c:v>
                </c:pt>
                <c:pt idx="53">
                  <c:v>0.00471426251240408</c:v>
                </c:pt>
                <c:pt idx="54">
                  <c:v>0.00457234526824356</c:v>
                </c:pt>
                <c:pt idx="55">
                  <c:v>0.00437830407681195</c:v>
                </c:pt>
                <c:pt idx="56">
                  <c:v>0.0042339144154673</c:v>
                </c:pt>
                <c:pt idx="57">
                  <c:v>0.00410772154965211</c:v>
                </c:pt>
                <c:pt idx="58">
                  <c:v>0.00397355106782991</c:v>
                </c:pt>
                <c:pt idx="59">
                  <c:v>0.00383712361259361</c:v>
                </c:pt>
                <c:pt idx="60">
                  <c:v>0.00371050529205094</c:v>
                </c:pt>
                <c:pt idx="61">
                  <c:v>0.00359529624954872</c:v>
                </c:pt>
                <c:pt idx="62">
                  <c:v>0.00347787020222737</c:v>
                </c:pt>
                <c:pt idx="63">
                  <c:v>0.00336301840045605</c:v>
                </c:pt>
                <c:pt idx="64">
                  <c:v>0.00327458770702861</c:v>
                </c:pt>
                <c:pt idx="65">
                  <c:v>0.00317297107294333</c:v>
                </c:pt>
              </c:numCache>
            </c:numRef>
          </c:yVal>
          <c:smooth val="0"/>
        </c:ser>
        <c:axId val="5060224"/>
        <c:axId val="57571185"/>
      </c:scatterChart>
      <c:valAx>
        <c:axId val="5060224"/>
        <c:scaling>
          <c:logBase val="10"/>
          <c:orientation val="minMax"/>
          <c:min val="10"/>
        </c:scaling>
        <c:delete val="0"/>
        <c:axPos val="b"/>
        <c:title>
          <c:tx>
            <c:rich>
              <a:bodyPr rot="0"/>
              <a:lstStyle/>
              <a:p>
                <a:pPr>
                  <a:defRPr b="0" lang="nl-NL" sz="900" spc="-1" strike="noStrike">
                    <a:solidFill>
                      <a:srgbClr val="000000"/>
                    </a:solidFill>
                    <a:latin typeface="Arial"/>
                    <a:ea typeface="DejaVu Sans"/>
                  </a:defRPr>
                </a:pPr>
                <a:r>
                  <a:rPr b="0" lang="nl-NL" sz="900" spc="-1" strike="noStrike">
                    <a:solidFill>
                      <a:srgbClr val="000000"/>
                    </a:solidFill>
                    <a:latin typeface="Arial"/>
                    <a:ea typeface="DejaVu Sans"/>
                  </a:rPr>
                  <a:t>afstand tot de bron</a:t>
                </a:r>
              </a:p>
            </c:rich>
          </c:tx>
          <c:layout>
            <c:manualLayout>
              <c:xMode val="edge"/>
              <c:yMode val="edge"/>
              <c:x val="0.807397862502842"/>
              <c:y val="0.915978089313898"/>
            </c:manualLayout>
          </c:layout>
          <c:overlay val="0"/>
          <c:spPr>
            <a:noFill/>
            <a:ln w="0">
              <a:noFill/>
            </a:ln>
          </c:spPr>
        </c:title>
        <c:numFmt formatCode="#,##0.00" sourceLinked="0"/>
        <c:majorTickMark val="out"/>
        <c:minorTickMark val="none"/>
        <c:tickLblPos val="nextTo"/>
        <c:spPr>
          <a:ln w="0">
            <a:solidFill>
              <a:srgbClr val="b3b3b3"/>
            </a:solidFill>
          </a:ln>
        </c:spPr>
        <c:txPr>
          <a:bodyPr/>
          <a:lstStyle/>
          <a:p>
            <a:pPr>
              <a:defRPr b="0" sz="1000" spc="-1" strike="noStrike">
                <a:solidFill>
                  <a:srgbClr val="000000"/>
                </a:solidFill>
                <a:latin typeface="Arial"/>
                <a:ea typeface="DejaVu Sans"/>
              </a:defRPr>
            </a:pPr>
          </a:p>
        </c:txPr>
        <c:crossAx val="57571185"/>
        <c:crosses val="autoZero"/>
        <c:crossBetween val="midCat"/>
      </c:valAx>
      <c:valAx>
        <c:axId val="57571185"/>
        <c:scaling>
          <c:logBase val="10"/>
          <c:orientation val="minMax"/>
          <c:max val="100"/>
        </c:scaling>
        <c:delete val="0"/>
        <c:axPos val="l"/>
        <c:majorGridlines>
          <c:spPr>
            <a:ln w="0">
              <a:solidFill>
                <a:srgbClr val="b3b3b3"/>
              </a:solidFill>
            </a:ln>
          </c:spPr>
        </c:majorGridlines>
        <c:title>
          <c:tx>
            <c:rich>
              <a:bodyPr rot="-5400000"/>
              <a:lstStyle/>
              <a:p>
                <a:pPr>
                  <a:defRPr b="0" lang="nl-NL" sz="1100" spc="-1" strike="noStrike">
                    <a:solidFill>
                      <a:srgbClr val="000000"/>
                    </a:solidFill>
                    <a:latin typeface="Arial"/>
                    <a:ea typeface="DejaVu Sans"/>
                  </a:defRPr>
                </a:pPr>
                <a:r>
                  <a:rPr b="0" lang="nl-NL" sz="1100" spc="-1" strike="noStrike">
                    <a:solidFill>
                      <a:srgbClr val="000000"/>
                    </a:solidFill>
                    <a:latin typeface="Arial"/>
                    <a:ea typeface="DejaVu Sans"/>
                  </a:rPr>
                  <a:t>concentratie NOx [ug/m3] bij 1 ton NOx emissie</a:t>
                </a:r>
              </a:p>
            </c:rich>
          </c:tx>
          <c:overlay val="0"/>
          <c:spPr>
            <a:noFill/>
            <a:ln w="0">
              <a:noFill/>
            </a:ln>
          </c:spPr>
        </c:title>
        <c:numFmt formatCode="#,##0.00" sourceLinked="0"/>
        <c:majorTickMark val="out"/>
        <c:minorTickMark val="none"/>
        <c:tickLblPos val="nextTo"/>
        <c:spPr>
          <a:ln w="0">
            <a:solidFill>
              <a:srgbClr val="b3b3b3"/>
            </a:solidFill>
          </a:ln>
        </c:spPr>
        <c:txPr>
          <a:bodyPr/>
          <a:lstStyle/>
          <a:p>
            <a:pPr>
              <a:defRPr b="0" sz="1000" spc="-1" strike="noStrike">
                <a:solidFill>
                  <a:srgbClr val="000000"/>
                </a:solidFill>
                <a:latin typeface="Arial"/>
                <a:ea typeface="DejaVu Sans"/>
              </a:defRPr>
            </a:pPr>
          </a:p>
        </c:txPr>
        <c:crossAx val="5060224"/>
        <c:crosses val="autoZero"/>
        <c:crossBetween val="midCat"/>
      </c:valAx>
      <c:spPr>
        <a:noFill/>
        <a:ln w="0">
          <a:solidFill>
            <a:srgbClr val="b3b3b3"/>
          </a:solidFill>
        </a:ln>
      </c:spPr>
    </c:plotArea>
    <c:legend>
      <c:legendPos val="r"/>
      <c:layout>
        <c:manualLayout>
          <c:xMode val="edge"/>
          <c:yMode val="edge"/>
          <c:x val="0.660150034098659"/>
          <c:y val="0.192853828306264"/>
          <c:w val="0.339774191104039"/>
          <c:h val="0.413735498839907"/>
        </c:manualLayout>
      </c:layout>
      <c:overlay val="0"/>
      <c:spPr>
        <a:noFill/>
        <a:ln w="0">
          <a:noFill/>
        </a:ln>
      </c:spPr>
      <c:txPr>
        <a:bodyPr/>
        <a:lstStyle/>
        <a:p>
          <a:pPr>
            <a:defRPr b="0" sz="1000" spc="-1" strike="noStrike">
              <a:solidFill>
                <a:srgbClr val="000000"/>
              </a:solidFill>
              <a:latin typeface="Arial"/>
              <a:ea typeface="DejaVu Sans"/>
            </a:defRPr>
          </a:pPr>
        </a:p>
      </c:txPr>
    </c:legend>
    <c:plotVisOnly val="1"/>
    <c:dispBlanksAs val="span"/>
  </c:chart>
  <c:spPr>
    <a:solidFill>
      <a:srgbClr val="ffffff"/>
    </a:solidFill>
    <a:ln w="0">
      <a:noFill/>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Klik om de opmaak van de titeltekst te bewerken</a:t>
            </a:r>
            <a:endParaRPr b="0" lang="en-US"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fontScale="94000"/>
          </a:bodyPr>
          <a:p>
            <a:pPr marL="432000" indent="-324000">
              <a:spcBef>
                <a:spcPts val="1417"/>
              </a:spcBef>
              <a:buClr>
                <a:srgbClr val="000000"/>
              </a:buClr>
              <a:buSzPct val="45000"/>
              <a:buFont typeface="Wingdings" charset="2"/>
              <a:buChar char=""/>
            </a:pPr>
            <a:r>
              <a:rPr b="0" lang="en-US" sz="3200" spc="-1" strike="noStrike">
                <a:latin typeface="Arial"/>
              </a:rPr>
              <a:t>Klik om de opmaak van de overzichtstekst te bewerken</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Tweede overzichtsniveau</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Derde overzichtsniveau</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Vierde overzichtsniveau</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Vijfde overzichtsniveau</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Zesde overzichtsniveau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Zevende overzichtsniveau</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US" sz="4400" spc="-1" strike="noStrike">
                <a:latin typeface="Arial"/>
              </a:rPr>
              <a:t>Klik om de opmaak van de titeltekst te bewerken</a:t>
            </a:r>
            <a:endParaRPr b="0" lang="en-US"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Klik om de opmaak van de overzichtstekst te bewerken</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Tweede overzichtsniveau</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Derde overzichtsniveau</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Vierde overzichtsniveau</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Vijfde overzichtsniveau</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Zesde overzichtsniveau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Zevende overzichtsniveau</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wmf"/><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wmf"/><Relationship Id="rId3" Type="http://schemas.openxmlformats.org/officeDocument/2006/relationships/chart" Target="../charts/chart22.xml"/><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wmf"/><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wmf"/><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wmf"/><Relationship Id="rId3" Type="http://schemas.openxmlformats.org/officeDocument/2006/relationships/image" Target="../media/image13.wmf"/><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Afbeelding 75" descr=""/>
          <p:cNvPicPr/>
          <p:nvPr/>
        </p:nvPicPr>
        <p:blipFill>
          <a:blip r:embed="rId1"/>
          <a:srcRect l="0" t="0" r="4016" b="5845"/>
          <a:stretch/>
        </p:blipFill>
        <p:spPr>
          <a:xfrm>
            <a:off x="0" y="0"/>
            <a:ext cx="6123240" cy="2212920"/>
          </a:xfrm>
          <a:prstGeom prst="rect">
            <a:avLst/>
          </a:prstGeom>
          <a:ln w="0">
            <a:noFill/>
          </a:ln>
        </p:spPr>
      </p:pic>
      <p:sp>
        <p:nvSpPr>
          <p:cNvPr id="77" name="CustomShape 1"/>
          <p:cNvSpPr/>
          <p:nvPr/>
        </p:nvSpPr>
        <p:spPr>
          <a:xfrm>
            <a:off x="5715000" y="226080"/>
            <a:ext cx="3884400" cy="20581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nl-NL" sz="4400" spc="-1" strike="noStrike">
                <a:solidFill>
                  <a:srgbClr val="000000"/>
                </a:solidFill>
                <a:latin typeface="Open Sans"/>
                <a:ea typeface="DejaVu Sans"/>
              </a:rPr>
              <a:t>Presentatie</a:t>
            </a:r>
            <a:endParaRPr b="0" lang="en-US" sz="4400" spc="-1" strike="noStrike">
              <a:latin typeface="Arial"/>
            </a:endParaRPr>
          </a:p>
        </p:txBody>
      </p:sp>
      <p:sp>
        <p:nvSpPr>
          <p:cNvPr id="78" name="CustomShape 2"/>
          <p:cNvSpPr/>
          <p:nvPr/>
        </p:nvSpPr>
        <p:spPr>
          <a:xfrm>
            <a:off x="457200" y="2971800"/>
            <a:ext cx="4341600" cy="237204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nl-NL" sz="2400" spc="-1" strike="noStrike">
                <a:solidFill>
                  <a:srgbClr val="000000"/>
                </a:solidFill>
                <a:latin typeface="Open Sans"/>
                <a:ea typeface="DejaVu Sans"/>
              </a:rPr>
              <a:t>Toelichting op rapportage</a:t>
            </a:r>
            <a:endParaRPr b="0" lang="en-US" sz="2400" spc="-1" strike="noStrike">
              <a:latin typeface="Arial"/>
            </a:endParaRPr>
          </a:p>
          <a:p>
            <a:pPr>
              <a:lnSpc>
                <a:spcPct val="100000"/>
              </a:lnSpc>
            </a:pPr>
            <a:r>
              <a:rPr b="0" lang="nl-NL" sz="2400" spc="-1" strike="noStrike">
                <a:solidFill>
                  <a:srgbClr val="000000"/>
                </a:solidFill>
                <a:latin typeface="Open Sans"/>
                <a:ea typeface="DejaVu Sans"/>
              </a:rPr>
              <a:t>Depositieberekeningen </a:t>
            </a:r>
            <a:r>
              <a:rPr b="1" lang="nl-NL" sz="2400" spc="-1" strike="noStrike">
                <a:solidFill>
                  <a:srgbClr val="000000"/>
                </a:solidFill>
                <a:latin typeface="Open Sans"/>
                <a:ea typeface="DejaVu Sans"/>
              </a:rPr>
              <a:t>ViA15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lang="nl-NL" sz="2400" spc="-1" strike="noStrike">
                <a:solidFill>
                  <a:srgbClr val="60b36f"/>
                </a:solidFill>
                <a:latin typeface="Open Sans"/>
                <a:ea typeface="DejaVu Sans"/>
              </a:rPr>
              <a:t>Deel 1: </a:t>
            </a:r>
            <a:r>
              <a:rPr b="0" lang="nl-NL" sz="2400" spc="-1" strike="noStrike">
                <a:solidFill>
                  <a:srgbClr val="60b36f"/>
                </a:solidFill>
                <a:latin typeface="Open Sans"/>
                <a:ea typeface="DejaVu Sans"/>
              </a:rPr>
              <a:t>SRM2 versus OPS</a:t>
            </a:r>
            <a:endParaRPr b="0" lang="en-US" sz="2400" spc="-1" strike="noStrike">
              <a:latin typeface="Arial"/>
            </a:endParaRPr>
          </a:p>
          <a:p>
            <a:pPr>
              <a:lnSpc>
                <a:spcPct val="100000"/>
              </a:lnSpc>
            </a:pPr>
            <a:r>
              <a:rPr b="1" lang="nl-NL" sz="2400" spc="-1" strike="noStrike">
                <a:solidFill>
                  <a:srgbClr val="60b36f"/>
                </a:solidFill>
                <a:latin typeface="Open Sans"/>
                <a:ea typeface="DejaVu Sans"/>
              </a:rPr>
              <a:t>Deel 2:</a:t>
            </a:r>
            <a:r>
              <a:rPr b="0" lang="nl-NL" sz="2400" spc="-1" strike="noStrike">
                <a:solidFill>
                  <a:srgbClr val="60b36f"/>
                </a:solidFill>
                <a:latin typeface="Open Sans"/>
                <a:ea typeface="DejaVu Sans"/>
              </a:rPr>
              <a:t> 25 km rekengrens</a:t>
            </a:r>
            <a:endParaRPr b="0" lang="en-US" sz="2400" spc="-1" strike="noStrike">
              <a:latin typeface="Arial"/>
            </a:endParaRPr>
          </a:p>
        </p:txBody>
      </p:sp>
      <p:sp>
        <p:nvSpPr>
          <p:cNvPr id="79" name="CustomShape 3"/>
          <p:cNvSpPr/>
          <p:nvPr/>
        </p:nvSpPr>
        <p:spPr>
          <a:xfrm>
            <a:off x="6400800" y="4234320"/>
            <a:ext cx="3200040" cy="1021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nl-NL" sz="1800" spc="-1" strike="noStrike">
                <a:solidFill>
                  <a:srgbClr val="000000"/>
                </a:solidFill>
                <a:latin typeface="Open Sans"/>
                <a:ea typeface="DejaVu Sans"/>
              </a:rPr>
              <a:t>t.b.v. StAB</a:t>
            </a:r>
            <a:endParaRPr b="0" lang="en-US" sz="1800" spc="-1" strike="noStrike">
              <a:latin typeface="Arial"/>
            </a:endParaRPr>
          </a:p>
          <a:p>
            <a:pPr>
              <a:lnSpc>
                <a:spcPct val="100000"/>
              </a:lnSpc>
            </a:pPr>
            <a:r>
              <a:rPr b="0" lang="nl-NL" sz="1800" spc="-1" strike="noStrike">
                <a:solidFill>
                  <a:srgbClr val="000000"/>
                </a:solidFill>
                <a:latin typeface="Open Sans"/>
                <a:ea typeface="DejaVu Sans"/>
              </a:rPr>
              <a:t>drs.ir. S.A. Nijhuis (Sieward)</a:t>
            </a:r>
            <a:endParaRPr b="0" lang="en-US" sz="1800" spc="-1" strike="noStrike">
              <a:latin typeface="Arial"/>
            </a:endParaRPr>
          </a:p>
          <a:p>
            <a:pPr>
              <a:lnSpc>
                <a:spcPct val="100000"/>
              </a:lnSpc>
            </a:pPr>
            <a:r>
              <a:rPr b="0" lang="nl-NL" sz="1800" spc="-1" strike="noStrike">
                <a:solidFill>
                  <a:srgbClr val="000000"/>
                </a:solidFill>
                <a:latin typeface="Open Sans"/>
                <a:ea typeface="DejaVu Sans"/>
              </a:rPr>
              <a:t>20 april 2022</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 name="Afbeelding 109" descr=""/>
          <p:cNvPicPr/>
          <p:nvPr/>
        </p:nvPicPr>
        <p:blipFill>
          <a:blip r:embed="rId1"/>
          <a:stretch/>
        </p:blipFill>
        <p:spPr>
          <a:xfrm>
            <a:off x="0" y="0"/>
            <a:ext cx="10077840" cy="3446280"/>
          </a:xfrm>
          <a:prstGeom prst="rect">
            <a:avLst/>
          </a:prstGeom>
          <a:ln w="0">
            <a:noFill/>
          </a:ln>
        </p:spPr>
      </p:pic>
      <p:sp>
        <p:nvSpPr>
          <p:cNvPr id="111"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NO</a:t>
            </a:r>
            <a:r>
              <a:rPr b="0" lang="nl-NL" sz="3600" spc="-1" strike="noStrike" baseline="-8000">
                <a:solidFill>
                  <a:srgbClr val="000000"/>
                </a:solidFill>
                <a:latin typeface="Open Sans"/>
                <a:ea typeface="DejaVu Sans"/>
              </a:rPr>
              <a:t>X</a:t>
            </a:r>
            <a:r>
              <a:rPr b="0" lang="nl-NL" sz="3600" spc="-1" strike="noStrike">
                <a:solidFill>
                  <a:srgbClr val="000000"/>
                </a:solidFill>
                <a:latin typeface="Open Sans"/>
                <a:ea typeface="DejaVu Sans"/>
              </a:rPr>
              <a:t>: NO</a:t>
            </a:r>
            <a:r>
              <a:rPr b="0" lang="nl-NL" sz="3600" spc="-1" strike="noStrike" baseline="-8000">
                <a:solidFill>
                  <a:srgbClr val="000000"/>
                </a:solidFill>
                <a:latin typeface="Open Sans"/>
                <a:ea typeface="DejaVu Sans"/>
              </a:rPr>
              <a:t>2</a:t>
            </a:r>
            <a:r>
              <a:rPr b="0" lang="nl-NL" sz="3600" spc="-1" strike="noStrike">
                <a:solidFill>
                  <a:srgbClr val="000000"/>
                </a:solidFill>
                <a:latin typeface="Open Sans"/>
                <a:ea typeface="DejaVu Sans"/>
              </a:rPr>
              <a:t> – NO evenwicht OPS</a:t>
            </a:r>
            <a:endParaRPr b="0" lang="en-US" sz="3600" spc="-1" strike="noStrike">
              <a:latin typeface="Arial"/>
            </a:endParaRPr>
          </a:p>
        </p:txBody>
      </p:sp>
      <p:pic>
        <p:nvPicPr>
          <p:cNvPr id="112" name="Afbeelding 111" descr=""/>
          <p:cNvPicPr/>
          <p:nvPr/>
        </p:nvPicPr>
        <p:blipFill>
          <a:blip r:embed="rId2"/>
          <a:stretch/>
        </p:blipFill>
        <p:spPr>
          <a:xfrm>
            <a:off x="52200" y="1371600"/>
            <a:ext cx="9690840" cy="3747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Afbeelding 112" descr=""/>
          <p:cNvPicPr/>
          <p:nvPr/>
        </p:nvPicPr>
        <p:blipFill>
          <a:blip r:embed="rId1"/>
          <a:stretch/>
        </p:blipFill>
        <p:spPr>
          <a:xfrm>
            <a:off x="360" y="0"/>
            <a:ext cx="10077840" cy="3446280"/>
          </a:xfrm>
          <a:prstGeom prst="rect">
            <a:avLst/>
          </a:prstGeom>
          <a:ln w="0">
            <a:noFill/>
          </a:ln>
        </p:spPr>
      </p:pic>
      <p:sp>
        <p:nvSpPr>
          <p:cNvPr id="114"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SRM2 specifiek voor wegen?</a:t>
            </a:r>
            <a:endParaRPr b="0" lang="en-US" sz="3600" spc="-1" strike="noStrike">
              <a:latin typeface="Arial"/>
            </a:endParaRPr>
          </a:p>
        </p:txBody>
      </p:sp>
      <p:pic>
        <p:nvPicPr>
          <p:cNvPr id="115" name="Afbeelding 114" descr=""/>
          <p:cNvPicPr/>
          <p:nvPr/>
        </p:nvPicPr>
        <p:blipFill>
          <a:blip r:embed="rId2"/>
          <a:stretch/>
        </p:blipFill>
        <p:spPr>
          <a:xfrm>
            <a:off x="457200" y="988920"/>
            <a:ext cx="4025880" cy="4495680"/>
          </a:xfrm>
          <a:prstGeom prst="rect">
            <a:avLst/>
          </a:prstGeom>
          <a:ln w="0">
            <a:noFill/>
          </a:ln>
        </p:spPr>
      </p:pic>
      <p:graphicFrame>
        <p:nvGraphicFramePr>
          <p:cNvPr id="116" name="Grafiek 115"/>
          <p:cNvGraphicFramePr/>
          <p:nvPr/>
        </p:nvGraphicFramePr>
        <p:xfrm>
          <a:off x="4797000" y="1377000"/>
          <a:ext cx="4749120" cy="3877200"/>
        </p:xfrm>
        <a:graphic>
          <a:graphicData uri="http://schemas.openxmlformats.org/drawingml/2006/chart">
            <c:chart xmlns:c="http://schemas.openxmlformats.org/drawingml/2006/chart" xmlns:r="http://schemas.openxmlformats.org/officeDocument/2006/relationships" r:id="rId3"/>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Afbeelding 116" descr=""/>
          <p:cNvPicPr/>
          <p:nvPr/>
        </p:nvPicPr>
        <p:blipFill>
          <a:blip r:embed="rId1"/>
          <a:stretch/>
        </p:blipFill>
        <p:spPr>
          <a:xfrm>
            <a:off x="360" y="0"/>
            <a:ext cx="10077840" cy="3446280"/>
          </a:xfrm>
          <a:prstGeom prst="rect">
            <a:avLst/>
          </a:prstGeom>
          <a:ln w="0">
            <a:noFill/>
          </a:ln>
        </p:spPr>
      </p:pic>
      <p:sp>
        <p:nvSpPr>
          <p:cNvPr id="118"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Conclusies SRM2 en OPS</a:t>
            </a:r>
            <a:endParaRPr b="0" lang="en-US" sz="3600" spc="-1" strike="noStrike">
              <a:latin typeface="Arial"/>
            </a:endParaRPr>
          </a:p>
        </p:txBody>
      </p:sp>
      <p:sp>
        <p:nvSpPr>
          <p:cNvPr id="119" name="CustomShape 2"/>
          <p:cNvSpPr/>
          <p:nvPr/>
        </p:nvSpPr>
        <p:spPr>
          <a:xfrm>
            <a:off x="685800" y="1172520"/>
            <a:ext cx="8685000" cy="4495680"/>
          </a:xfrm>
          <a:prstGeom prst="rect">
            <a:avLst/>
          </a:prstGeom>
          <a:noFill/>
          <a:ln w="0">
            <a:noFill/>
          </a:ln>
        </p:spPr>
        <p:style>
          <a:lnRef idx="0"/>
          <a:fillRef idx="0"/>
          <a:effectRef idx="0"/>
          <a:fontRef idx="minor"/>
        </p:style>
        <p:txBody>
          <a:bodyPr lIns="0" rIns="0" tIns="0" bIns="0">
            <a:normAutofit/>
          </a:bodyPr>
          <a:p>
            <a:pPr marL="216000" indent="-214560">
              <a:lnSpc>
                <a:spcPct val="100000"/>
              </a:lnSpc>
              <a:spcBef>
                <a:spcPts val="972"/>
              </a:spcBef>
              <a:tabLst>
                <a:tab algn="l" pos="0"/>
              </a:tabLst>
            </a:pPr>
            <a:r>
              <a:rPr b="1" lang="nl-NL" sz="2200" spc="-1" strike="noStrike">
                <a:solidFill>
                  <a:srgbClr val="000000"/>
                </a:solidFill>
                <a:latin typeface="Open Sans"/>
                <a:ea typeface="DejaVu Sans"/>
              </a:rPr>
              <a:t>OPS: </a:t>
            </a:r>
            <a:endParaRPr b="0" lang="en-US" sz="22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DejaVu Sans"/>
              </a:rPr>
              <a:t>is het nationale model voor deposities </a:t>
            </a:r>
            <a:endParaRPr b="0" lang="en-US" sz="20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DejaVu Sans"/>
              </a:rPr>
              <a:t>kan eveneens deposities wegverkeer bereken</a:t>
            </a:r>
            <a:endParaRPr b="0" lang="en-US" sz="20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DejaVu Sans"/>
              </a:rPr>
              <a:t>validatie voor wegverkeer kan snel en makkelijk</a:t>
            </a:r>
            <a:endParaRPr b="0" lang="en-US" sz="2000" spc="-1" strike="noStrike">
              <a:latin typeface="Arial"/>
            </a:endParaRPr>
          </a:p>
          <a:p>
            <a:pPr marL="216000" indent="-214560">
              <a:lnSpc>
                <a:spcPct val="100000"/>
              </a:lnSpc>
              <a:spcBef>
                <a:spcPts val="972"/>
              </a:spcBef>
              <a:tabLst>
                <a:tab algn="l" pos="0"/>
              </a:tabLst>
            </a:pPr>
            <a:r>
              <a:rPr b="1" lang="nl-NL" sz="2200" spc="-1" strike="noStrike">
                <a:solidFill>
                  <a:srgbClr val="000000"/>
                </a:solidFill>
                <a:latin typeface="Open Sans"/>
                <a:ea typeface="Microsoft YaHei"/>
              </a:rPr>
              <a:t>SRM2 :</a:t>
            </a:r>
            <a:endParaRPr b="0" lang="en-US" sz="22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Microsoft YaHei"/>
              </a:rPr>
              <a:t>is een vergunningsmodel specifiek voor wegen</a:t>
            </a:r>
            <a:endParaRPr b="0" lang="en-US" sz="20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Microsoft YaHei"/>
              </a:rPr>
              <a:t>is niet gevalideerd voor deposities </a:t>
            </a:r>
            <a:endParaRPr b="0" lang="en-US" sz="20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Microsoft YaHei"/>
              </a:rPr>
              <a:t>bevat evidente en bekende fouten (&amp; geen natte depositie)</a:t>
            </a:r>
            <a:endParaRPr b="0" lang="en-US" sz="20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Microsoft YaHei"/>
              </a:rPr>
              <a:t>berekent daardoor systematisch minder deposities dan OPS</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Afbeelding 119" descr=""/>
          <p:cNvPicPr/>
          <p:nvPr/>
        </p:nvPicPr>
        <p:blipFill>
          <a:blip r:embed="rId1"/>
          <a:srcRect l="0" t="0" r="4016" b="5845"/>
          <a:stretch/>
        </p:blipFill>
        <p:spPr>
          <a:xfrm>
            <a:off x="0" y="0"/>
            <a:ext cx="6123240" cy="2212920"/>
          </a:xfrm>
          <a:prstGeom prst="rect">
            <a:avLst/>
          </a:prstGeom>
          <a:ln w="0">
            <a:noFill/>
          </a:ln>
        </p:spPr>
      </p:pic>
      <p:sp>
        <p:nvSpPr>
          <p:cNvPr id="121" name="CustomShape 1"/>
          <p:cNvSpPr/>
          <p:nvPr/>
        </p:nvSpPr>
        <p:spPr>
          <a:xfrm>
            <a:off x="759240" y="2972880"/>
            <a:ext cx="9069840" cy="2512800"/>
          </a:xfrm>
          <a:prstGeom prst="rect">
            <a:avLst/>
          </a:prstGeom>
          <a:noFill/>
          <a:ln w="0">
            <a:noFill/>
          </a:ln>
        </p:spPr>
        <p:style>
          <a:lnRef idx="0"/>
          <a:fillRef idx="0"/>
          <a:effectRef idx="0"/>
          <a:fontRef idx="minor"/>
        </p:style>
        <p:txBody>
          <a:bodyPr lIns="0" rIns="0" tIns="0" bIns="0">
            <a:normAutofit/>
          </a:bodyPr>
          <a:p>
            <a:pPr marL="432000" indent="-322200">
              <a:lnSpc>
                <a:spcPct val="100000"/>
              </a:lnSpc>
              <a:spcBef>
                <a:spcPts val="972"/>
              </a:spcBef>
              <a:tabLst>
                <a:tab algn="l" pos="0"/>
              </a:tabLst>
            </a:pPr>
            <a:r>
              <a:rPr b="0" lang="nl-NL" sz="2200" spc="-1" strike="noStrike">
                <a:solidFill>
                  <a:srgbClr val="000000"/>
                </a:solidFill>
                <a:latin typeface="Open Sans"/>
                <a:ea typeface="DejaVu Sans"/>
              </a:rPr>
              <a:t>Depositie effecten buiten 25 km</a:t>
            </a:r>
            <a:endParaRPr b="0" lang="en-US" sz="2200" spc="-1" strike="noStrike">
              <a:latin typeface="Arial"/>
            </a:endParaRPr>
          </a:p>
          <a:p>
            <a:pPr marL="432000" indent="-322200">
              <a:lnSpc>
                <a:spcPct val="100000"/>
              </a:lnSpc>
              <a:spcBef>
                <a:spcPts val="972"/>
              </a:spcBef>
              <a:tabLst>
                <a:tab algn="l" pos="0"/>
              </a:tabLst>
            </a:pPr>
            <a:r>
              <a:rPr b="0" lang="nl-NL" sz="2200" spc="-1" strike="noStrike">
                <a:solidFill>
                  <a:srgbClr val="000000"/>
                </a:solidFill>
                <a:latin typeface="Open Sans"/>
                <a:ea typeface="DejaVu Sans"/>
              </a:rPr>
              <a:t>Aangedragen argumenten</a:t>
            </a:r>
            <a:endParaRPr b="0" lang="en-US" sz="2200" spc="-1" strike="noStrike">
              <a:latin typeface="Arial"/>
            </a:endParaRPr>
          </a:p>
          <a:p>
            <a:pPr marL="432000" indent="-322200">
              <a:lnSpc>
                <a:spcPct val="100000"/>
              </a:lnSpc>
              <a:spcBef>
                <a:spcPts val="1417"/>
              </a:spcBef>
              <a:tabLst>
                <a:tab algn="l" pos="0"/>
              </a:tabLst>
            </a:pPr>
            <a:r>
              <a:rPr b="0" lang="nl-NL" sz="2200" spc="-1" strike="noStrike">
                <a:solidFill>
                  <a:srgbClr val="000000"/>
                </a:solidFill>
                <a:latin typeface="Open Sans"/>
                <a:ea typeface="DejaVu Sans"/>
              </a:rPr>
              <a:t>Rapportage RIVM en TNO</a:t>
            </a:r>
            <a:endParaRPr b="0" lang="en-US" sz="2200" spc="-1" strike="noStrike">
              <a:latin typeface="Arial"/>
            </a:endParaRPr>
          </a:p>
          <a:p>
            <a:pPr marL="432000" indent="-322200">
              <a:lnSpc>
                <a:spcPct val="100000"/>
              </a:lnSpc>
              <a:spcBef>
                <a:spcPts val="972"/>
              </a:spcBef>
              <a:tabLst>
                <a:tab algn="l" pos="0"/>
              </a:tabLst>
            </a:pPr>
            <a:r>
              <a:rPr b="0" lang="nl-NL" sz="2200" spc="-1" strike="noStrike">
                <a:solidFill>
                  <a:srgbClr val="000000"/>
                </a:solidFill>
                <a:latin typeface="Open Sans"/>
                <a:ea typeface="DejaVu Sans"/>
              </a:rPr>
              <a:t>Onzekerheden in de depositieberekening</a:t>
            </a:r>
            <a:endParaRPr b="0" lang="en-US" sz="2200" spc="-1" strike="noStrike">
              <a:latin typeface="Arial"/>
            </a:endParaRPr>
          </a:p>
          <a:p>
            <a:pPr marL="432000" indent="-322200">
              <a:lnSpc>
                <a:spcPct val="100000"/>
              </a:lnSpc>
              <a:spcBef>
                <a:spcPts val="972"/>
              </a:spcBef>
              <a:tabLst>
                <a:tab algn="l" pos="0"/>
              </a:tabLst>
            </a:pPr>
            <a:endParaRPr b="0" lang="en-US" sz="2200" spc="-1" strike="noStrike">
              <a:latin typeface="Arial"/>
            </a:endParaRPr>
          </a:p>
        </p:txBody>
      </p:sp>
      <p:sp>
        <p:nvSpPr>
          <p:cNvPr id="122" name="CustomShape 2"/>
          <p:cNvSpPr/>
          <p:nvPr/>
        </p:nvSpPr>
        <p:spPr>
          <a:xfrm>
            <a:off x="6401160" y="226080"/>
            <a:ext cx="3427200" cy="205812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nl-NL" sz="3600" spc="-1" strike="noStrike">
                <a:solidFill>
                  <a:srgbClr val="000000"/>
                </a:solidFill>
                <a:latin typeface="Open Sans"/>
                <a:ea typeface="DejaVu Sans"/>
              </a:rPr>
              <a:t>Deel 2: 25 km</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Afbeelding 122" descr=""/>
          <p:cNvPicPr/>
          <p:nvPr/>
        </p:nvPicPr>
        <p:blipFill>
          <a:blip r:embed="rId1"/>
          <a:stretch/>
        </p:blipFill>
        <p:spPr>
          <a:xfrm>
            <a:off x="360" y="-19080"/>
            <a:ext cx="10077840" cy="3446280"/>
          </a:xfrm>
          <a:prstGeom prst="rect">
            <a:avLst/>
          </a:prstGeom>
          <a:ln w="0">
            <a:noFill/>
          </a:ln>
        </p:spPr>
      </p:pic>
      <p:sp>
        <p:nvSpPr>
          <p:cNvPr id="124"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deposities en afstand tot bron</a:t>
            </a:r>
            <a:endParaRPr b="0" lang="en-US" sz="3600" spc="-1" strike="noStrike">
              <a:latin typeface="Arial"/>
            </a:endParaRPr>
          </a:p>
        </p:txBody>
      </p:sp>
      <p:sp>
        <p:nvSpPr>
          <p:cNvPr id="125" name="CustomShape 2"/>
          <p:cNvSpPr/>
          <p:nvPr/>
        </p:nvSpPr>
        <p:spPr>
          <a:xfrm>
            <a:off x="530640" y="1600200"/>
            <a:ext cx="8612640" cy="2514240"/>
          </a:xfrm>
          <a:prstGeom prst="rect">
            <a:avLst/>
          </a:prstGeom>
          <a:noFill/>
          <a:ln w="0">
            <a:noFill/>
          </a:ln>
        </p:spPr>
        <p:style>
          <a:lnRef idx="0"/>
          <a:fillRef idx="0"/>
          <a:effectRef idx="0"/>
          <a:fontRef idx="minor"/>
        </p:style>
        <p:txBody>
          <a:bodyPr lIns="0" rIns="0" tIns="0" bIns="0">
            <a:normAutofit fontScale="56000"/>
          </a:bodyPr>
          <a:p>
            <a:pPr marL="432000" indent="-322200">
              <a:lnSpc>
                <a:spcPct val="100000"/>
              </a:lnSpc>
              <a:spcBef>
                <a:spcPts val="972"/>
              </a:spcBef>
              <a:tabLst>
                <a:tab algn="l" pos="0"/>
              </a:tabLst>
            </a:pPr>
            <a:r>
              <a:rPr b="0" lang="nl-NL" sz="2200" spc="-1" strike="noStrike">
                <a:solidFill>
                  <a:srgbClr val="000000"/>
                </a:solidFill>
                <a:latin typeface="Open Sans"/>
                <a:ea typeface="DejaVu Sans"/>
              </a:rPr>
              <a:t>Taakgroep ecologische onderbouwing (Bobbing et al) 16 juni 2021:</a:t>
            </a:r>
            <a:endParaRPr b="0" lang="en-US" sz="2200" spc="-1" strike="noStrike">
              <a:latin typeface="Arial"/>
            </a:endParaRPr>
          </a:p>
          <a:p>
            <a:pPr marL="432000" indent="-322200">
              <a:lnSpc>
                <a:spcPct val="100000"/>
              </a:lnSpc>
              <a:spcBef>
                <a:spcPts val="972"/>
              </a:spcBef>
              <a:tabLst>
                <a:tab algn="l" pos="0"/>
              </a:tabLst>
            </a:pPr>
            <a:endParaRPr b="0" lang="en-US" sz="2200" spc="-1" strike="noStrike">
              <a:latin typeface="Arial"/>
            </a:endParaRPr>
          </a:p>
          <a:p>
            <a:pPr marL="429840" indent="-322200">
              <a:lnSpc>
                <a:spcPct val="100000"/>
              </a:lnSpc>
              <a:spcBef>
                <a:spcPts val="972"/>
              </a:spcBef>
              <a:tabLst>
                <a:tab algn="l" pos="0"/>
              </a:tabLst>
            </a:pPr>
            <a:r>
              <a:rPr b="0" i="1" lang="nl-NL" sz="2200" spc="-1" strike="noStrike">
                <a:solidFill>
                  <a:srgbClr val="000000"/>
                </a:solidFill>
                <a:latin typeface="Open Sans"/>
                <a:ea typeface="DejaVu Sans"/>
              </a:rPr>
              <a:t>	</a:t>
            </a:r>
            <a:r>
              <a:rPr b="0" i="1" lang="nl-NL" sz="2200" spc="-1" strike="noStrike">
                <a:solidFill>
                  <a:srgbClr val="000000"/>
                </a:solidFill>
                <a:latin typeface="Open Sans"/>
                <a:ea typeface="DejaVu Sans"/>
              </a:rPr>
              <a:t>“</a:t>
            </a:r>
            <a:r>
              <a:rPr b="0" i="1" lang="nl-NL" sz="2200" spc="-1" strike="noStrike">
                <a:solidFill>
                  <a:srgbClr val="000000"/>
                </a:solidFill>
                <a:latin typeface="Open Sans"/>
                <a:ea typeface="DejaVu Sans"/>
              </a:rPr>
              <a:t>Indien op basis van beleidsmatige overwegingen gekozen zou worden voor een afkapgrens, dan is het uit ecologisch perspectief veel relevanter om uit te gaan van een afkapgrens op basis van depositiehoeveelheid, dan op basis van een afstand tot de bron. Immers het gaat om de werkelijk toegevoegde hoeveelheid stikstof en die is niet alleen afhankelijk van de afstand.”</a:t>
            </a:r>
            <a:endParaRPr b="0" lang="en-US" sz="2200" spc="-1" strike="noStrike">
              <a:latin typeface="Arial"/>
            </a:endParaRPr>
          </a:p>
          <a:p>
            <a:pPr marL="432000" indent="-322200">
              <a:lnSpc>
                <a:spcPct val="100000"/>
              </a:lnSpc>
              <a:spcBef>
                <a:spcPts val="972"/>
              </a:spcBef>
              <a:tabLst>
                <a:tab algn="l" pos="0"/>
              </a:tabLst>
            </a:pPr>
            <a:endParaRPr b="0" lang="en-US" sz="2200" spc="-1" strike="noStrike">
              <a:latin typeface="Arial"/>
            </a:endParaRPr>
          </a:p>
          <a:p>
            <a:pPr marL="432000" indent="-322200">
              <a:lnSpc>
                <a:spcPct val="100000"/>
              </a:lnSpc>
              <a:spcBef>
                <a:spcPts val="972"/>
              </a:spcBef>
              <a:tabLst>
                <a:tab algn="l" pos="0"/>
              </a:tabLst>
            </a:pP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Afbeelding 125" descr=""/>
          <p:cNvPicPr/>
          <p:nvPr/>
        </p:nvPicPr>
        <p:blipFill>
          <a:blip r:embed="rId1"/>
          <a:stretch/>
        </p:blipFill>
        <p:spPr>
          <a:xfrm>
            <a:off x="720" y="0"/>
            <a:ext cx="10077840" cy="3446280"/>
          </a:xfrm>
          <a:prstGeom prst="rect">
            <a:avLst/>
          </a:prstGeom>
          <a:ln w="0">
            <a:noFill/>
          </a:ln>
        </p:spPr>
      </p:pic>
      <p:sp>
        <p:nvSpPr>
          <p:cNvPr id="127"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Wanneer is 25 km relevant?</a:t>
            </a:r>
            <a:endParaRPr b="0" lang="en-US" sz="3600" spc="-1" strike="noStrike">
              <a:latin typeface="Arial"/>
            </a:endParaRPr>
          </a:p>
        </p:txBody>
      </p:sp>
      <p:sp>
        <p:nvSpPr>
          <p:cNvPr id="128" name="CustomShape 2"/>
          <p:cNvSpPr/>
          <p:nvPr/>
        </p:nvSpPr>
        <p:spPr>
          <a:xfrm>
            <a:off x="5029200" y="1371600"/>
            <a:ext cx="4799520" cy="1599120"/>
          </a:xfrm>
          <a:prstGeom prst="rect">
            <a:avLst/>
          </a:prstGeom>
          <a:solidFill>
            <a:srgbClr val="ffffff"/>
          </a:solidFill>
          <a:ln w="0">
            <a:noFill/>
          </a:ln>
        </p:spPr>
        <p:style>
          <a:lnRef idx="0"/>
          <a:fillRef idx="0"/>
          <a:effectRef idx="0"/>
          <a:fontRef idx="minor"/>
        </p:style>
        <p:txBody>
          <a:bodyPr lIns="0" rIns="0" tIns="0" bIns="0">
            <a:normAutofit fontScale="85000"/>
          </a:bodyPr>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Groote hoeveelheden emissies (bij NH3 lagere drempel), </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grote hoogte of warmte-inhoud,</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diffuse bronnen</a:t>
            </a:r>
            <a:endParaRPr b="0" lang="en-US" sz="2200" spc="-1" strike="noStrike">
              <a:latin typeface="Arial"/>
            </a:endParaRPr>
          </a:p>
          <a:p>
            <a:pPr>
              <a:lnSpc>
                <a:spcPct val="100000"/>
              </a:lnSpc>
              <a:spcBef>
                <a:spcPts val="972"/>
              </a:spcBef>
            </a:pPr>
            <a:endParaRPr b="0" lang="en-US" sz="2200" spc="-1" strike="noStrike">
              <a:latin typeface="Arial"/>
            </a:endParaRPr>
          </a:p>
        </p:txBody>
      </p:sp>
      <p:pic>
        <p:nvPicPr>
          <p:cNvPr id="129" name="Afbeelding 128" descr=""/>
          <p:cNvPicPr/>
          <p:nvPr/>
        </p:nvPicPr>
        <p:blipFill>
          <a:blip r:embed="rId2"/>
          <a:srcRect l="0" t="0" r="0" b="20985"/>
          <a:stretch/>
        </p:blipFill>
        <p:spPr>
          <a:xfrm>
            <a:off x="226440" y="1005840"/>
            <a:ext cx="4801680" cy="4479120"/>
          </a:xfrm>
          <a:prstGeom prst="rect">
            <a:avLst/>
          </a:prstGeom>
          <a:ln w="0">
            <a:noFill/>
          </a:ln>
        </p:spPr>
      </p:pic>
      <p:pic>
        <p:nvPicPr>
          <p:cNvPr id="130" name="Afbeelding 129" descr=""/>
          <p:cNvPicPr/>
          <p:nvPr/>
        </p:nvPicPr>
        <p:blipFill>
          <a:blip r:embed="rId3"/>
          <a:stretch/>
        </p:blipFill>
        <p:spPr>
          <a:xfrm>
            <a:off x="5029200" y="3185280"/>
            <a:ext cx="3199320" cy="2300040"/>
          </a:xfrm>
          <a:prstGeom prst="rect">
            <a:avLst/>
          </a:prstGeom>
          <a:ln w="0">
            <a:noFill/>
          </a:ln>
        </p:spPr>
      </p:pic>
      <p:sp>
        <p:nvSpPr>
          <p:cNvPr id="131" name="CustomShape 3"/>
          <p:cNvSpPr/>
          <p:nvPr/>
        </p:nvSpPr>
        <p:spPr>
          <a:xfrm>
            <a:off x="685800" y="5013720"/>
            <a:ext cx="3691440" cy="3456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Voorbeeld: Wnb Schiphol feb 2021</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Afbeelding 131_0" descr=""/>
          <p:cNvPicPr/>
          <p:nvPr/>
        </p:nvPicPr>
        <p:blipFill>
          <a:blip r:embed="rId1"/>
          <a:stretch/>
        </p:blipFill>
        <p:spPr>
          <a:xfrm>
            <a:off x="360" y="0"/>
            <a:ext cx="10077840" cy="3446280"/>
          </a:xfrm>
          <a:prstGeom prst="rect">
            <a:avLst/>
          </a:prstGeom>
          <a:ln w="0">
            <a:noFill/>
          </a:ln>
        </p:spPr>
      </p:pic>
      <p:sp>
        <p:nvSpPr>
          <p:cNvPr id="133"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Afkap 25 km bij ViA15</a:t>
            </a:r>
            <a:endParaRPr b="0" lang="en-US" sz="3600" spc="-1" strike="noStrike">
              <a:latin typeface="Arial"/>
            </a:endParaRPr>
          </a:p>
        </p:txBody>
      </p:sp>
      <p:sp>
        <p:nvSpPr>
          <p:cNvPr id="134" name="CustomShape 2"/>
          <p:cNvSpPr/>
          <p:nvPr/>
        </p:nvSpPr>
        <p:spPr>
          <a:xfrm>
            <a:off x="5005440" y="1371600"/>
            <a:ext cx="4589280" cy="1994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nl-NL" sz="2200" spc="-1" strike="noStrike">
                <a:solidFill>
                  <a:srgbClr val="000000"/>
                </a:solidFill>
                <a:latin typeface="Open Sans"/>
                <a:ea typeface="DejaVu Sans"/>
              </a:rPr>
              <a:t>Projecteffecten:</a:t>
            </a:r>
            <a:endParaRPr b="0" lang="en-US" sz="2200" spc="-1" strike="noStrike">
              <a:latin typeface="Arial"/>
            </a:endParaRPr>
          </a:p>
          <a:p>
            <a:pPr>
              <a:lnSpc>
                <a:spcPct val="100000"/>
              </a:lnSpc>
            </a:pPr>
            <a:r>
              <a:rPr b="0" lang="nl-NL" sz="2200" spc="-1" strike="noStrike">
                <a:solidFill>
                  <a:srgbClr val="000000"/>
                </a:solidFill>
                <a:latin typeface="Open Sans"/>
                <a:ea typeface="DejaVu Sans"/>
              </a:rPr>
              <a:t>deels onterecht niet beoordeeld</a:t>
            </a:r>
            <a:endParaRPr b="0" lang="en-US" sz="2200" spc="-1" strike="noStrike">
              <a:latin typeface="Arial"/>
            </a:endParaRPr>
          </a:p>
          <a:p>
            <a:pPr>
              <a:lnSpc>
                <a:spcPct val="100000"/>
              </a:lnSpc>
            </a:pPr>
            <a:r>
              <a:rPr b="0" lang="nl-NL" sz="2200" spc="-1" strike="noStrike">
                <a:solidFill>
                  <a:srgbClr val="000000"/>
                </a:solidFill>
                <a:latin typeface="Open Sans"/>
                <a:ea typeface="DejaVu Sans"/>
              </a:rPr>
              <a:t>deels onnodig wel beoordeeld</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nl-NL" sz="2200" spc="-1" strike="noStrike">
                <a:solidFill>
                  <a:srgbClr val="000000"/>
                </a:solidFill>
                <a:latin typeface="Open Sans"/>
                <a:ea typeface="DejaVu Sans"/>
              </a:rPr>
              <a:t>met afkap hele andere resultaten!</a:t>
            </a:r>
            <a:endParaRPr b="0" lang="en-US" sz="2200" spc="-1" strike="noStrike">
              <a:latin typeface="Arial"/>
            </a:endParaRPr>
          </a:p>
        </p:txBody>
      </p:sp>
      <p:pic>
        <p:nvPicPr>
          <p:cNvPr id="135" name="" descr=""/>
          <p:cNvPicPr/>
          <p:nvPr/>
        </p:nvPicPr>
        <p:blipFill>
          <a:blip r:embed="rId2"/>
          <a:stretch/>
        </p:blipFill>
        <p:spPr>
          <a:xfrm>
            <a:off x="5029200" y="3657600"/>
            <a:ext cx="4343040" cy="1741320"/>
          </a:xfrm>
          <a:prstGeom prst="rect">
            <a:avLst/>
          </a:prstGeom>
          <a:ln w="0">
            <a:noFill/>
          </a:ln>
        </p:spPr>
      </p:pic>
      <p:pic>
        <p:nvPicPr>
          <p:cNvPr id="136" name="Afbeelding 133_0" descr=""/>
          <p:cNvPicPr/>
          <p:nvPr/>
        </p:nvPicPr>
        <p:blipFill>
          <a:blip r:embed="rId3"/>
          <a:srcRect l="0" t="0" r="0" b="28249"/>
          <a:stretch/>
        </p:blipFill>
        <p:spPr>
          <a:xfrm>
            <a:off x="191880" y="1283400"/>
            <a:ext cx="4818960" cy="40672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Afbeelding 136" descr=""/>
          <p:cNvPicPr/>
          <p:nvPr/>
        </p:nvPicPr>
        <p:blipFill>
          <a:blip r:embed="rId1"/>
          <a:stretch/>
        </p:blipFill>
        <p:spPr>
          <a:xfrm>
            <a:off x="360" y="0"/>
            <a:ext cx="10077840" cy="3446280"/>
          </a:xfrm>
          <a:prstGeom prst="rect">
            <a:avLst/>
          </a:prstGeom>
          <a:ln w="0">
            <a:noFill/>
          </a:ln>
        </p:spPr>
      </p:pic>
      <p:sp>
        <p:nvSpPr>
          <p:cNvPr id="138"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Aangedragen argumentatie</a:t>
            </a:r>
            <a:endParaRPr b="0" lang="en-US" sz="3600" spc="-1" strike="noStrike">
              <a:latin typeface="Arial"/>
            </a:endParaRPr>
          </a:p>
        </p:txBody>
      </p:sp>
      <p:sp>
        <p:nvSpPr>
          <p:cNvPr id="139" name="CustomShape 2"/>
          <p:cNvSpPr/>
          <p:nvPr/>
        </p:nvSpPr>
        <p:spPr>
          <a:xfrm>
            <a:off x="504000" y="1326600"/>
            <a:ext cx="9069840" cy="3700800"/>
          </a:xfrm>
          <a:prstGeom prst="rect">
            <a:avLst/>
          </a:prstGeom>
          <a:noFill/>
          <a:ln w="0">
            <a:noFill/>
          </a:ln>
        </p:spPr>
        <p:style>
          <a:lnRef idx="0"/>
          <a:fillRef idx="0"/>
          <a:effectRef idx="0"/>
          <a:fontRef idx="minor"/>
        </p:style>
        <p:txBody>
          <a:bodyPr lIns="0" rIns="0" tIns="0" bIns="0">
            <a:normAutofit fontScale="88000"/>
          </a:bodyPr>
          <a:p>
            <a:pPr marL="216000" indent="-214560">
              <a:lnSpc>
                <a:spcPct val="100000"/>
              </a:lnSpc>
              <a:spcBef>
                <a:spcPts val="972"/>
              </a:spcBef>
              <a:tabLst>
                <a:tab algn="l" pos="0"/>
              </a:tabLst>
            </a:pPr>
            <a:r>
              <a:rPr b="0" lang="nl-NL" sz="2200" spc="-1" strike="noStrike">
                <a:solidFill>
                  <a:srgbClr val="000000"/>
                </a:solidFill>
                <a:latin typeface="Open Sans"/>
                <a:ea typeface="DejaVu Sans"/>
              </a:rPr>
              <a:t>Getrokken conclusie:</a:t>
            </a:r>
            <a:endParaRPr b="0" lang="en-US" sz="2200" spc="-1" strike="noStrike">
              <a:latin typeface="Arial"/>
            </a:endParaRPr>
          </a:p>
          <a:p>
            <a:pPr marL="216000" indent="-214560">
              <a:lnSpc>
                <a:spcPct val="100000"/>
              </a:lnSpc>
              <a:spcBef>
                <a:spcPts val="972"/>
              </a:spcBef>
              <a:tabLst>
                <a:tab algn="l" pos="0"/>
              </a:tabLst>
            </a:pPr>
            <a:r>
              <a:rPr b="0" lang="nl-NL" sz="2000" spc="-1" strike="noStrike">
                <a:solidFill>
                  <a:srgbClr val="000000"/>
                </a:solidFill>
                <a:latin typeface="Open Sans"/>
                <a:ea typeface="DejaVu Sans"/>
              </a:rPr>
              <a:t>“</a:t>
            </a:r>
            <a:r>
              <a:rPr b="0" lang="nl-NL" sz="2000" spc="-1" strike="noStrike">
                <a:solidFill>
                  <a:srgbClr val="000000"/>
                </a:solidFill>
                <a:latin typeface="Open Sans"/>
                <a:ea typeface="DejaVu Sans"/>
              </a:rPr>
              <a:t>Niet toerekenbaar tot specifiek een project” buiten 25 km is “niet redelijk”</a:t>
            </a:r>
            <a:endParaRPr b="0" lang="en-US" sz="2000" spc="-1" strike="noStrike">
              <a:latin typeface="Arial"/>
            </a:endParaRPr>
          </a:p>
          <a:p>
            <a:pPr marL="216000" indent="-214560">
              <a:lnSpc>
                <a:spcPct val="100000"/>
              </a:lnSpc>
              <a:spcBef>
                <a:spcPts val="1134"/>
              </a:spcBef>
              <a:tabLst>
                <a:tab algn="l" pos="0"/>
              </a:tabLst>
            </a:pPr>
            <a:r>
              <a:rPr b="0" lang="nl-NL" sz="1800" spc="-1" strike="noStrike">
                <a:solidFill>
                  <a:srgbClr val="64b36c"/>
                </a:solidFill>
                <a:latin typeface="Open Sans"/>
                <a:ea typeface="DejaVu Sans"/>
              </a:rPr>
              <a:t>*  vergelijkbare uitleg bij 5km: niet herleidbaar </a:t>
            </a:r>
            <a:endParaRPr b="0" lang="en-US" sz="1800" spc="-1" strike="noStrike">
              <a:latin typeface="Arial"/>
            </a:endParaRPr>
          </a:p>
          <a:p>
            <a:pPr marL="216000" indent="-214560">
              <a:lnSpc>
                <a:spcPct val="100000"/>
              </a:lnSpc>
              <a:spcBef>
                <a:spcPts val="1134"/>
              </a:spcBef>
              <a:tabLst>
                <a:tab algn="l" pos="0"/>
              </a:tabLst>
            </a:pPr>
            <a:r>
              <a:rPr b="0" lang="nl-NL" sz="1800" spc="-1" strike="noStrike">
                <a:solidFill>
                  <a:srgbClr val="64b36c"/>
                </a:solidFill>
                <a:latin typeface="Open Sans"/>
                <a:ea typeface="DejaVu Sans"/>
              </a:rPr>
              <a:t>*  tegemoet komen aan de conclusies commissie Hordijk</a:t>
            </a:r>
            <a:endParaRPr b="0" lang="en-US" sz="1800" spc="-1" strike="noStrike">
              <a:latin typeface="Arial"/>
            </a:endParaRPr>
          </a:p>
          <a:p>
            <a:pPr marL="216000" indent="-214560">
              <a:lnSpc>
                <a:spcPct val="100000"/>
              </a:lnSpc>
              <a:spcBef>
                <a:spcPts val="1134"/>
              </a:spcBef>
              <a:tabLst>
                <a:tab algn="l" pos="0"/>
              </a:tabLst>
            </a:pPr>
            <a:endParaRPr b="0" lang="en-US" sz="1800" spc="-1" strike="noStrike">
              <a:latin typeface="Arial"/>
            </a:endParaRPr>
          </a:p>
          <a:p>
            <a:pPr marL="216000" indent="-214560">
              <a:lnSpc>
                <a:spcPct val="100000"/>
              </a:lnSpc>
              <a:spcBef>
                <a:spcPts val="972"/>
              </a:spcBef>
              <a:tabLst>
                <a:tab algn="l" pos="0"/>
              </a:tabLst>
            </a:pPr>
            <a:r>
              <a:rPr b="0" lang="nl-NL" sz="2000" spc="-1" strike="noStrike">
                <a:solidFill>
                  <a:srgbClr val="000000"/>
                </a:solidFill>
                <a:latin typeface="Open Sans"/>
                <a:ea typeface="DejaVu Sans"/>
              </a:rPr>
              <a:t>Wetenschappelijk “technisch modelmatig”:</a:t>
            </a:r>
            <a:endParaRPr b="0" lang="en-US" sz="2000" spc="-1" strike="noStrike">
              <a:latin typeface="Arial"/>
            </a:endParaRPr>
          </a:p>
          <a:p>
            <a:pPr marL="216000" indent="-214560">
              <a:lnSpc>
                <a:spcPct val="100000"/>
              </a:lnSpc>
              <a:spcBef>
                <a:spcPts val="1134"/>
              </a:spcBef>
              <a:tabLst>
                <a:tab algn="l" pos="0"/>
              </a:tabLst>
            </a:pPr>
            <a:r>
              <a:rPr b="0" lang="nl-NL" sz="1800" spc="-1" strike="noStrike">
                <a:solidFill>
                  <a:srgbClr val="64b36c"/>
                </a:solidFill>
                <a:latin typeface="Open Sans"/>
                <a:ea typeface="DejaVu Sans"/>
              </a:rPr>
              <a:t>*  projectconcentraties buiten 25 km niet meetbaar </a:t>
            </a:r>
            <a:endParaRPr b="0" lang="en-US" sz="1800" spc="-1" strike="noStrike">
              <a:latin typeface="Arial"/>
            </a:endParaRPr>
          </a:p>
          <a:p>
            <a:pPr marL="216000" indent="-214560">
              <a:lnSpc>
                <a:spcPct val="100000"/>
              </a:lnSpc>
              <a:spcBef>
                <a:spcPts val="1134"/>
              </a:spcBef>
              <a:tabLst>
                <a:tab algn="l" pos="0"/>
              </a:tabLst>
            </a:pPr>
            <a:r>
              <a:rPr b="0" lang="nl-NL" sz="1800" spc="-1" strike="noStrike">
                <a:solidFill>
                  <a:srgbClr val="64b36c"/>
                </a:solidFill>
                <a:latin typeface="Open Sans"/>
                <a:ea typeface="DejaVu Sans"/>
              </a:rPr>
              <a:t>*</a:t>
            </a:r>
            <a:r>
              <a:rPr b="0" lang="nl-NL" sz="1800" spc="-1" strike="noStrike">
                <a:solidFill>
                  <a:srgbClr val="64b36c"/>
                </a:solidFill>
                <a:latin typeface="Open Sans"/>
                <a:ea typeface="DejaVu Sans"/>
              </a:rPr>
              <a:t>	</a:t>
            </a:r>
            <a:r>
              <a:rPr b="0" lang="nl-NL" sz="1800" spc="-1" strike="noStrike">
                <a:solidFill>
                  <a:srgbClr val="64b36c"/>
                </a:solidFill>
                <a:latin typeface="Open Sans"/>
                <a:ea typeface="DejaVu Sans"/>
              </a:rPr>
              <a:t>modellen niet ontwikkeld voor afstanden groter dan 25 km. </a:t>
            </a:r>
            <a:endParaRPr b="0" lang="en-US" sz="1800" spc="-1" strike="noStrike">
              <a:latin typeface="Arial"/>
            </a:endParaRPr>
          </a:p>
          <a:p>
            <a:pPr marL="216000" indent="-214560">
              <a:lnSpc>
                <a:spcPct val="100000"/>
              </a:lnSpc>
              <a:spcBef>
                <a:spcPts val="1134"/>
              </a:spcBef>
              <a:tabLst>
                <a:tab algn="l" pos="0"/>
              </a:tabLst>
            </a:pPr>
            <a:r>
              <a:rPr b="0" lang="nl-NL" sz="1800" spc="-1" strike="noStrike">
                <a:solidFill>
                  <a:srgbClr val="64b36c"/>
                </a:solidFill>
                <a:latin typeface="Open Sans"/>
                <a:ea typeface="DejaVu Sans"/>
              </a:rPr>
              <a:t>*  onzekerheid is op grote afstand te groot.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Afbeelding 139" descr=""/>
          <p:cNvPicPr/>
          <p:nvPr/>
        </p:nvPicPr>
        <p:blipFill>
          <a:blip r:embed="rId1"/>
          <a:stretch/>
        </p:blipFill>
        <p:spPr>
          <a:xfrm>
            <a:off x="720" y="0"/>
            <a:ext cx="10077840" cy="3446280"/>
          </a:xfrm>
          <a:prstGeom prst="rect">
            <a:avLst/>
          </a:prstGeom>
          <a:ln w="0">
            <a:noFill/>
          </a:ln>
        </p:spPr>
      </p:pic>
      <p:sp>
        <p:nvSpPr>
          <p:cNvPr id="141"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RIVM en TNO rapportage</a:t>
            </a:r>
            <a:endParaRPr b="0" lang="en-US" sz="3600" spc="-1" strike="noStrike">
              <a:latin typeface="Arial"/>
            </a:endParaRPr>
          </a:p>
        </p:txBody>
      </p:sp>
      <p:sp>
        <p:nvSpPr>
          <p:cNvPr id="142" name="CustomShape 2"/>
          <p:cNvSpPr/>
          <p:nvPr/>
        </p:nvSpPr>
        <p:spPr>
          <a:xfrm>
            <a:off x="505080" y="1171440"/>
            <a:ext cx="8638200" cy="4113000"/>
          </a:xfrm>
          <a:prstGeom prst="rect">
            <a:avLst/>
          </a:prstGeom>
          <a:noFill/>
          <a:ln w="0">
            <a:noFill/>
          </a:ln>
        </p:spPr>
        <p:style>
          <a:lnRef idx="0"/>
          <a:fillRef idx="0"/>
          <a:effectRef idx="0"/>
          <a:fontRef idx="minor"/>
        </p:style>
        <p:txBody>
          <a:bodyPr lIns="0" rIns="0" tIns="0" bIns="0">
            <a:normAutofit fontScale="34000"/>
          </a:bodyPr>
          <a:p>
            <a:pPr marL="216000" indent="-214560">
              <a:lnSpc>
                <a:spcPct val="100000"/>
              </a:lnSpc>
              <a:spcBef>
                <a:spcPts val="972"/>
              </a:spcBef>
              <a:tabLst>
                <a:tab algn="l" pos="0"/>
              </a:tabLst>
            </a:pPr>
            <a:r>
              <a:rPr b="1" lang="nl-NL" sz="3200" spc="-1" strike="noStrike">
                <a:solidFill>
                  <a:srgbClr val="000000"/>
                </a:solidFill>
                <a:latin typeface="Open Sans"/>
                <a:ea typeface="DejaVu Sans"/>
              </a:rPr>
              <a:t>RIVM</a:t>
            </a:r>
            <a:r>
              <a:rPr b="0" lang="nl-NL" sz="3200" spc="-1" strike="noStrike">
                <a:solidFill>
                  <a:srgbClr val="000000"/>
                </a:solidFill>
                <a:latin typeface="Open Sans"/>
                <a:ea typeface="DejaVu Sans"/>
              </a:rPr>
              <a:t> rapport:</a:t>
            </a:r>
            <a:endParaRPr b="0" lang="en-US" sz="32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800" spc="-1" strike="noStrike">
                <a:solidFill>
                  <a:srgbClr val="000000"/>
                </a:solidFill>
                <a:latin typeface="Open Sans"/>
                <a:ea typeface="DejaVu Sans"/>
              </a:rPr>
              <a:t>geen wetenschappelijke argumenten</a:t>
            </a:r>
            <a:endParaRPr b="0" lang="en-US" sz="28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800" spc="-1" strike="noStrike">
                <a:solidFill>
                  <a:srgbClr val="000000"/>
                </a:solidFill>
                <a:latin typeface="Open Sans"/>
                <a:ea typeface="DejaVu Sans"/>
              </a:rPr>
              <a:t>afkap is een beleidsmatige keuze</a:t>
            </a:r>
            <a:endParaRPr b="0" lang="en-US" sz="28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800" spc="-1" strike="noStrike">
                <a:solidFill>
                  <a:srgbClr val="000000"/>
                </a:solidFill>
                <a:latin typeface="Open Sans"/>
                <a:ea typeface="DejaVu Sans"/>
              </a:rPr>
              <a:t>toename onzekerheid met afstand moet worden onderzocht</a:t>
            </a:r>
            <a:endParaRPr b="0" lang="en-US" sz="28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800" spc="-1" strike="noStrike">
                <a:solidFill>
                  <a:srgbClr val="000000"/>
                </a:solidFill>
                <a:latin typeface="Open Sans"/>
                <a:ea typeface="DejaVu Sans"/>
              </a:rPr>
              <a:t>geen onderzoek naar impact vergunningverlening</a:t>
            </a:r>
            <a:endParaRPr b="0" lang="en-US" sz="2800" spc="-1" strike="noStrike">
              <a:latin typeface="Arial"/>
            </a:endParaRPr>
          </a:p>
          <a:p>
            <a:pPr>
              <a:lnSpc>
                <a:spcPct val="100000"/>
              </a:lnSpc>
              <a:spcBef>
                <a:spcPts val="1134"/>
              </a:spcBef>
              <a:tabLst>
                <a:tab algn="l" pos="0"/>
              </a:tabLst>
            </a:pPr>
            <a:endParaRPr b="0" lang="en-US" sz="2800" spc="-1" strike="noStrike">
              <a:latin typeface="Arial"/>
            </a:endParaRPr>
          </a:p>
          <a:p>
            <a:pPr marL="216000" indent="-214560">
              <a:lnSpc>
                <a:spcPct val="100000"/>
              </a:lnSpc>
              <a:spcBef>
                <a:spcPts val="972"/>
              </a:spcBef>
              <a:tabLst>
                <a:tab algn="l" pos="0"/>
              </a:tabLst>
            </a:pPr>
            <a:r>
              <a:rPr b="1" lang="nl-NL" sz="3200" spc="-1" strike="noStrike">
                <a:solidFill>
                  <a:srgbClr val="000000"/>
                </a:solidFill>
                <a:latin typeface="Open Sans"/>
                <a:ea typeface="DejaVu Sans"/>
              </a:rPr>
              <a:t>TNO</a:t>
            </a:r>
            <a:r>
              <a:rPr b="0" lang="nl-NL" sz="3200" spc="-1" strike="noStrike">
                <a:solidFill>
                  <a:srgbClr val="000000"/>
                </a:solidFill>
                <a:latin typeface="Open Sans"/>
                <a:ea typeface="DejaVu Sans"/>
              </a:rPr>
              <a:t> rapport (J. Duyzer en J. Erbrink, bijlage 2 en 3 RIVM) </a:t>
            </a:r>
            <a:endParaRPr b="0" lang="en-US" sz="32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800" spc="-1" strike="noStrike">
                <a:solidFill>
                  <a:srgbClr val="000000"/>
                </a:solidFill>
                <a:latin typeface="Open Sans"/>
                <a:ea typeface="DejaVu Sans"/>
              </a:rPr>
              <a:t>6 juli 2021; Fase 2 nog niet bekend</a:t>
            </a:r>
            <a:endParaRPr b="0" lang="en-US" sz="28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800" spc="-1" strike="noStrike">
                <a:solidFill>
                  <a:srgbClr val="000000"/>
                </a:solidFill>
                <a:latin typeface="Open Sans"/>
                <a:ea typeface="DejaVu Sans"/>
              </a:rPr>
              <a:t>toename onzekerheid is niet onderzocht</a:t>
            </a:r>
            <a:endParaRPr b="0" lang="en-US" sz="28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800" spc="-1" strike="noStrike">
                <a:solidFill>
                  <a:srgbClr val="000000"/>
                </a:solidFill>
                <a:latin typeface="Open Sans"/>
                <a:ea typeface="DejaVu Sans"/>
              </a:rPr>
              <a:t>desondanks wordt gesteld dat onzekerheid met afstand groter wordt</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Afbeelding 142" descr=""/>
          <p:cNvPicPr/>
          <p:nvPr/>
        </p:nvPicPr>
        <p:blipFill>
          <a:blip r:embed="rId1"/>
          <a:stretch/>
        </p:blipFill>
        <p:spPr>
          <a:xfrm>
            <a:off x="0" y="0"/>
            <a:ext cx="10077840" cy="3446280"/>
          </a:xfrm>
          <a:prstGeom prst="rect">
            <a:avLst/>
          </a:prstGeom>
          <a:ln w="0">
            <a:noFill/>
          </a:ln>
        </p:spPr>
      </p:pic>
      <p:sp>
        <p:nvSpPr>
          <p:cNvPr id="144"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Verloop concentratie/depositie</a:t>
            </a:r>
            <a:endParaRPr b="0" lang="en-US" sz="3600" spc="-1" strike="noStrike">
              <a:latin typeface="Arial"/>
            </a:endParaRPr>
          </a:p>
        </p:txBody>
      </p:sp>
      <p:pic>
        <p:nvPicPr>
          <p:cNvPr id="145" name="Afbeelding 144" descr=""/>
          <p:cNvPicPr/>
          <p:nvPr/>
        </p:nvPicPr>
        <p:blipFill>
          <a:blip r:embed="rId2"/>
          <a:stretch/>
        </p:blipFill>
        <p:spPr>
          <a:xfrm>
            <a:off x="421200" y="1032120"/>
            <a:ext cx="4606200" cy="44524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Afbeelding 79" descr=""/>
          <p:cNvPicPr/>
          <p:nvPr/>
        </p:nvPicPr>
        <p:blipFill>
          <a:blip r:embed="rId1"/>
          <a:srcRect l="0" t="0" r="4016" b="5845"/>
          <a:stretch/>
        </p:blipFill>
        <p:spPr>
          <a:xfrm>
            <a:off x="0" y="0"/>
            <a:ext cx="6123240" cy="2212920"/>
          </a:xfrm>
          <a:prstGeom prst="rect">
            <a:avLst/>
          </a:prstGeom>
          <a:ln w="0">
            <a:noFill/>
          </a:ln>
        </p:spPr>
      </p:pic>
      <p:sp>
        <p:nvSpPr>
          <p:cNvPr id="81" name="CustomShape 1"/>
          <p:cNvSpPr/>
          <p:nvPr/>
        </p:nvSpPr>
        <p:spPr>
          <a:xfrm>
            <a:off x="6400800" y="226080"/>
            <a:ext cx="3427200" cy="205812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nl-NL" sz="3600" spc="-1" strike="noStrike">
                <a:solidFill>
                  <a:srgbClr val="000000"/>
                </a:solidFill>
                <a:latin typeface="Open Sans"/>
                <a:ea typeface="DejaVu Sans"/>
              </a:rPr>
              <a:t>Deel 1: SRM 2</a:t>
            </a:r>
            <a:endParaRPr b="0" lang="en-US" sz="3600" spc="-1" strike="noStrike">
              <a:latin typeface="Arial"/>
            </a:endParaRPr>
          </a:p>
        </p:txBody>
      </p:sp>
      <p:sp>
        <p:nvSpPr>
          <p:cNvPr id="82" name="CustomShape 2"/>
          <p:cNvSpPr/>
          <p:nvPr/>
        </p:nvSpPr>
        <p:spPr>
          <a:xfrm>
            <a:off x="1143000" y="2178000"/>
            <a:ext cx="6617520" cy="340812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nl-NL" sz="2000" spc="-1" strike="noStrike">
                <a:solidFill>
                  <a:srgbClr val="000000"/>
                </a:solidFill>
                <a:latin typeface="Open Sans"/>
                <a:ea typeface="DejaVu Sans"/>
              </a:rPr>
              <a:t>Vergelijk van SRM2 en OPS uitkomsten</a:t>
            </a:r>
            <a:endParaRPr b="0" lang="en-US" sz="2000" spc="-1" strike="noStrike">
              <a:latin typeface="Arial"/>
            </a:endParaRPr>
          </a:p>
          <a:p>
            <a:pPr>
              <a:lnSpc>
                <a:spcPct val="100000"/>
              </a:lnSpc>
            </a:pPr>
            <a:r>
              <a:rPr b="0" lang="nl-NL" sz="2000" spc="-1" strike="noStrike">
                <a:solidFill>
                  <a:srgbClr val="60b36f"/>
                </a:solidFill>
                <a:latin typeface="Open Sans"/>
                <a:ea typeface="DejaVu Sans"/>
              </a:rPr>
              <a:t>Deposities en Concentraties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nl-NL" sz="2000" spc="-1" strike="noStrike">
                <a:solidFill>
                  <a:srgbClr val="000000"/>
                </a:solidFill>
                <a:latin typeface="Open Sans"/>
                <a:ea typeface="DejaVu Sans"/>
              </a:rPr>
              <a:t>Afwijkende benadering voor verkeer</a:t>
            </a:r>
            <a:r>
              <a:rPr b="0" lang="nl-NL" sz="2000" spc="-1" strike="noStrike">
                <a:solidFill>
                  <a:srgbClr val="60b36f"/>
                </a:solidFill>
                <a:latin typeface="Open Sans"/>
                <a:ea typeface="DejaVu Sans"/>
              </a:rPr>
              <a:t> </a:t>
            </a:r>
            <a:endParaRPr b="0" lang="en-US" sz="2000" spc="-1" strike="noStrike">
              <a:latin typeface="Arial"/>
            </a:endParaRPr>
          </a:p>
          <a:p>
            <a:pPr>
              <a:lnSpc>
                <a:spcPct val="100000"/>
              </a:lnSpc>
            </a:pPr>
            <a:r>
              <a:rPr b="0" lang="nl-NL" sz="2000" spc="-1" strike="noStrike">
                <a:solidFill>
                  <a:srgbClr val="60b36f"/>
                </a:solidFill>
                <a:latin typeface="Open Sans"/>
                <a:ea typeface="DejaVu Sans"/>
              </a:rPr>
              <a:t>Model-fout 1: depletie dubbeltelling</a:t>
            </a:r>
            <a:endParaRPr b="0" lang="en-US" sz="2000" spc="-1" strike="noStrike">
              <a:latin typeface="Arial"/>
            </a:endParaRPr>
          </a:p>
          <a:p>
            <a:pPr>
              <a:lnSpc>
                <a:spcPct val="100000"/>
              </a:lnSpc>
            </a:pPr>
            <a:r>
              <a:rPr b="0" lang="nl-NL" sz="2000" spc="-1" strike="noStrike">
                <a:solidFill>
                  <a:srgbClr val="60b36f"/>
                </a:solidFill>
                <a:latin typeface="Open Sans"/>
                <a:ea typeface="DejaVu Sans"/>
              </a:rPr>
              <a:t>Model-fout 2: verwisselen van NO</a:t>
            </a:r>
            <a:r>
              <a:rPr b="0" lang="nl-NL" sz="2000" spc="-1" strike="noStrike" baseline="-8000">
                <a:solidFill>
                  <a:srgbClr val="60b36f"/>
                </a:solidFill>
                <a:latin typeface="Open Sans"/>
                <a:ea typeface="DejaVu Sans"/>
              </a:rPr>
              <a:t>2</a:t>
            </a:r>
            <a:r>
              <a:rPr b="0" lang="nl-NL" sz="2000" spc="-1" strike="noStrike">
                <a:solidFill>
                  <a:srgbClr val="60b36f"/>
                </a:solidFill>
                <a:latin typeface="Open Sans"/>
                <a:ea typeface="DejaVu Sans"/>
              </a:rPr>
              <a:t> en NO</a:t>
            </a:r>
            <a:r>
              <a:rPr b="0" lang="nl-NL" sz="2000" spc="-1" strike="noStrike" baseline="-8000">
                <a:solidFill>
                  <a:srgbClr val="60b36f"/>
                </a:solidFill>
                <a:latin typeface="Open Sans"/>
                <a:ea typeface="DejaVu Sans"/>
              </a:rPr>
              <a:t>X</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nl-NL" sz="2000" spc="-1" strike="noStrike">
                <a:solidFill>
                  <a:srgbClr val="000000"/>
                </a:solidFill>
                <a:latin typeface="Open Sans"/>
                <a:ea typeface="DejaVu Sans"/>
              </a:rPr>
              <a:t>OPS voor wegverkeer kan prima!</a:t>
            </a:r>
            <a:endParaRPr b="0" lang="en-US" sz="2000" spc="-1" strike="noStrike">
              <a:latin typeface="Arial"/>
            </a:endParaRPr>
          </a:p>
          <a:p>
            <a:pPr>
              <a:lnSpc>
                <a:spcPct val="100000"/>
              </a:lnSpc>
            </a:pPr>
            <a:r>
              <a:rPr b="0" lang="nl-NL" sz="2000" spc="-1" strike="noStrike">
                <a:solidFill>
                  <a:srgbClr val="000000"/>
                </a:solidFill>
                <a:latin typeface="Open Sans"/>
                <a:ea typeface="DejaVu Sans"/>
              </a:rPr>
              <a:t>Conclusies OPS en SRM2</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Afbeelding 145" descr=""/>
          <p:cNvPicPr/>
          <p:nvPr/>
        </p:nvPicPr>
        <p:blipFill>
          <a:blip r:embed="rId1"/>
          <a:stretch/>
        </p:blipFill>
        <p:spPr>
          <a:xfrm>
            <a:off x="0" y="0"/>
            <a:ext cx="10077840" cy="3446280"/>
          </a:xfrm>
          <a:prstGeom prst="rect">
            <a:avLst/>
          </a:prstGeom>
          <a:ln w="0">
            <a:noFill/>
          </a:ln>
        </p:spPr>
      </p:pic>
      <p:sp>
        <p:nvSpPr>
          <p:cNvPr id="147"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Wat doet afstand met onzekerheid</a:t>
            </a:r>
            <a:endParaRPr b="0" lang="en-US" sz="3600" spc="-1" strike="noStrike">
              <a:latin typeface="Arial"/>
            </a:endParaRPr>
          </a:p>
        </p:txBody>
      </p:sp>
      <p:sp>
        <p:nvSpPr>
          <p:cNvPr id="148" name="CustomShape 2"/>
          <p:cNvSpPr/>
          <p:nvPr/>
        </p:nvSpPr>
        <p:spPr>
          <a:xfrm>
            <a:off x="457200" y="1600200"/>
            <a:ext cx="9069840" cy="3472560"/>
          </a:xfrm>
          <a:prstGeom prst="rect">
            <a:avLst/>
          </a:prstGeom>
          <a:noFill/>
          <a:ln w="0">
            <a:noFill/>
          </a:ln>
        </p:spPr>
        <p:style>
          <a:lnRef idx="0"/>
          <a:fillRef idx="0"/>
          <a:effectRef idx="0"/>
          <a:fontRef idx="minor"/>
        </p:style>
        <p:txBody>
          <a:bodyPr lIns="0" rIns="0" tIns="0" bIns="0">
            <a:normAutofit fontScale="85000"/>
          </a:bodyPr>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impact van broneigenschappen nemen af met de afstand:</a:t>
            </a:r>
            <a:endParaRPr b="0" lang="en-US" sz="2200" spc="-1" strike="noStrike">
              <a:latin typeface="Arial"/>
            </a:endParaRPr>
          </a:p>
          <a:p>
            <a:pPr lvl="1" marL="864000" indent="-322200">
              <a:lnSpc>
                <a:spcPct val="100000"/>
              </a:lnSpc>
              <a:spcBef>
                <a:spcPts val="1134"/>
              </a:spcBef>
              <a:buClr>
                <a:srgbClr val="000000"/>
              </a:buClr>
              <a:buSzPct val="75000"/>
              <a:buFont typeface="Symbol"/>
              <a:buChar char=""/>
            </a:pPr>
            <a:r>
              <a:rPr b="0" lang="nl-NL" sz="1800" spc="-1" strike="noStrike">
                <a:solidFill>
                  <a:srgbClr val="64b36c"/>
                </a:solidFill>
                <a:latin typeface="Open Sans"/>
                <a:ea typeface="DejaVu Sans"/>
              </a:rPr>
              <a:t>gebouwinvloed, spreiding, hoogte en warmte-inhoud</a:t>
            </a:r>
            <a:endParaRPr b="0" lang="en-US" sz="18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bronnen worden geaggregeerd als de afstand groter wordt</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trajectoriën gaan met toenemende afstand domineren</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onzekerheid “factor 2” heeft betrekking op depositiesnelheid</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individuele onzekerheid vergelijkbaar met collectieve onzekerheid</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individuele onzekerheid is minder relevant dan wordt gesteld</a:t>
            </a:r>
            <a:endParaRPr b="0" lang="en-US" sz="2200" spc="-1" strike="noStrike">
              <a:latin typeface="Arial"/>
            </a:endParaRPr>
          </a:p>
          <a:p>
            <a:pPr lvl="1" marL="864000" indent="-322200">
              <a:lnSpc>
                <a:spcPct val="100000"/>
              </a:lnSpc>
              <a:spcBef>
                <a:spcPts val="1134"/>
              </a:spcBef>
              <a:buClr>
                <a:srgbClr val="000000"/>
              </a:buClr>
              <a:buSzPct val="75000"/>
              <a:buFont typeface="Symbol"/>
              <a:buChar char=""/>
            </a:pPr>
            <a:r>
              <a:rPr b="0" lang="nl-NL" sz="1800" spc="-1" strike="noStrike">
                <a:solidFill>
                  <a:srgbClr val="64b36c"/>
                </a:solidFill>
                <a:latin typeface="Open Sans"/>
                <a:ea typeface="DejaVu Sans"/>
              </a:rPr>
              <a:t>rekenuitkomst = redelijkerwijs te verwachten werkelijkheid</a:t>
            </a:r>
            <a:endParaRPr b="0" lang="en-US" sz="1800" spc="-1" strike="noStrike">
              <a:latin typeface="Arial"/>
            </a:endParaRPr>
          </a:p>
          <a:p>
            <a:pPr>
              <a:lnSpc>
                <a:spcPct val="100000"/>
              </a:lnSpc>
              <a:spcBef>
                <a:spcPts val="1134"/>
              </a:spcBef>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Afbeelding 148" descr=""/>
          <p:cNvPicPr/>
          <p:nvPr/>
        </p:nvPicPr>
        <p:blipFill>
          <a:blip r:embed="rId1"/>
          <a:stretch/>
        </p:blipFill>
        <p:spPr>
          <a:xfrm>
            <a:off x="720" y="0"/>
            <a:ext cx="10077840" cy="3446280"/>
          </a:xfrm>
          <a:prstGeom prst="rect">
            <a:avLst/>
          </a:prstGeom>
          <a:ln w="0">
            <a:noFill/>
          </a:ln>
        </p:spPr>
      </p:pic>
      <p:sp>
        <p:nvSpPr>
          <p:cNvPr id="150"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Rekenen met en zonder 25 km</a:t>
            </a:r>
            <a:endParaRPr b="0" lang="en-US" sz="3600" spc="-1" strike="noStrike">
              <a:latin typeface="Arial"/>
            </a:endParaRPr>
          </a:p>
        </p:txBody>
      </p:sp>
      <p:sp>
        <p:nvSpPr>
          <p:cNvPr id="151" name="CustomShape 2"/>
          <p:cNvSpPr/>
          <p:nvPr/>
        </p:nvSpPr>
        <p:spPr>
          <a:xfrm>
            <a:off x="504000" y="1326600"/>
            <a:ext cx="8181000" cy="3929400"/>
          </a:xfrm>
          <a:prstGeom prst="rect">
            <a:avLst/>
          </a:prstGeom>
          <a:noFill/>
          <a:ln w="0">
            <a:noFill/>
          </a:ln>
        </p:spPr>
        <p:style>
          <a:lnRef idx="0"/>
          <a:fillRef idx="0"/>
          <a:effectRef idx="0"/>
          <a:fontRef idx="minor"/>
        </p:style>
        <p:txBody>
          <a:bodyPr lIns="0" rIns="0" tIns="0" bIns="0">
            <a:normAutofit fontScale="94000"/>
          </a:bodyPr>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Situatie na 8 juli 2021:</a:t>
            </a:r>
            <a:endParaRPr b="0" lang="en-US" sz="22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geen instructie voor rekenen met 25km beschikbaar</a:t>
            </a:r>
            <a:endParaRPr b="0" lang="en-US" sz="20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werkwijze bleek bij TB van de ViA15: </a:t>
            </a:r>
            <a:endParaRPr b="0" lang="en-US" sz="2000" spc="-1" strike="noStrike">
              <a:latin typeface="Arial"/>
            </a:endParaRPr>
          </a:p>
          <a:p>
            <a:pPr lvl="2" marL="1296000" indent="-286200">
              <a:lnSpc>
                <a:spcPct val="100000"/>
              </a:lnSpc>
              <a:spcBef>
                <a:spcPts val="850"/>
              </a:spcBef>
              <a:buClr>
                <a:srgbClr val="000000"/>
              </a:buClr>
              <a:buSzPct val="45000"/>
              <a:buFont typeface="Wingdings" charset="2"/>
              <a:buChar char=""/>
            </a:pPr>
            <a:r>
              <a:rPr b="0" lang="nl-NL" sz="1800" spc="-1" strike="noStrike">
                <a:solidFill>
                  <a:srgbClr val="64b36c"/>
                </a:solidFill>
                <a:latin typeface="Open Sans"/>
                <a:ea typeface="DejaVu Sans"/>
              </a:rPr>
              <a:t>clusteren van hexagonen (geen nauwkeurige berekening)</a:t>
            </a:r>
            <a:endParaRPr b="0" lang="en-US" sz="1800" spc="-1" strike="noStrike">
              <a:latin typeface="Arial"/>
            </a:endParaRPr>
          </a:p>
          <a:p>
            <a:pPr lvl="2" marL="1296000" indent="-286200">
              <a:lnSpc>
                <a:spcPct val="100000"/>
              </a:lnSpc>
              <a:spcBef>
                <a:spcPts val="850"/>
              </a:spcBef>
              <a:buClr>
                <a:srgbClr val="000000"/>
              </a:buClr>
              <a:buSzPct val="45000"/>
              <a:buFont typeface="Wingdings" charset="2"/>
              <a:buChar char=""/>
            </a:pPr>
            <a:r>
              <a:rPr b="0" lang="nl-NL" sz="1800" spc="-1" strike="noStrike">
                <a:solidFill>
                  <a:srgbClr val="64b36c"/>
                </a:solidFill>
                <a:latin typeface="Open Sans"/>
                <a:ea typeface="DejaVu Sans"/>
              </a:rPr>
              <a:t>API Connect: eigen rekenpunten, veel berekeningen</a:t>
            </a:r>
            <a:endParaRPr b="0" lang="en-US" sz="1800" spc="-1" strike="noStrike">
              <a:latin typeface="Arial"/>
            </a:endParaRPr>
          </a:p>
          <a:p>
            <a:pPr>
              <a:lnSpc>
                <a:spcPct val="100000"/>
              </a:lnSpc>
              <a:spcBef>
                <a:spcPts val="850"/>
              </a:spcBef>
            </a:pPr>
            <a:endParaRPr b="0" lang="en-US" sz="18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Situatie na 20 januari 2022:</a:t>
            </a:r>
            <a:endParaRPr b="0" lang="en-US" sz="22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rekenen buiten 25 km wordt niet meer gefaciliteerd</a:t>
            </a:r>
            <a:endParaRPr b="0" lang="en-US" sz="20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API Conncet: op eigen rekenpunten, eigen analyse</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Afbeelding 151" descr=""/>
          <p:cNvPicPr/>
          <p:nvPr/>
        </p:nvPicPr>
        <p:blipFill>
          <a:blip r:embed="rId1"/>
          <a:stretch/>
        </p:blipFill>
        <p:spPr>
          <a:xfrm>
            <a:off x="60840" y="0"/>
            <a:ext cx="10077840" cy="3446280"/>
          </a:xfrm>
          <a:prstGeom prst="rect">
            <a:avLst/>
          </a:prstGeom>
          <a:ln w="0">
            <a:noFill/>
          </a:ln>
        </p:spPr>
      </p:pic>
      <p:sp>
        <p:nvSpPr>
          <p:cNvPr id="153"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Effecten 25 km afkap besluit</a:t>
            </a:r>
            <a:endParaRPr b="0" lang="en-US" sz="3600" spc="-1" strike="noStrike">
              <a:latin typeface="Arial"/>
            </a:endParaRPr>
          </a:p>
        </p:txBody>
      </p:sp>
      <p:sp>
        <p:nvSpPr>
          <p:cNvPr id="154" name="CustomShape 2"/>
          <p:cNvSpPr/>
          <p:nvPr/>
        </p:nvSpPr>
        <p:spPr>
          <a:xfrm>
            <a:off x="504000" y="1326600"/>
            <a:ext cx="9324360" cy="3929400"/>
          </a:xfrm>
          <a:prstGeom prst="rect">
            <a:avLst/>
          </a:prstGeom>
          <a:noFill/>
          <a:ln w="0">
            <a:noFill/>
          </a:ln>
        </p:spPr>
        <p:style>
          <a:lnRef idx="0"/>
          <a:fillRef idx="0"/>
          <a:effectRef idx="0"/>
          <a:fontRef idx="minor"/>
        </p:style>
        <p:txBody>
          <a:bodyPr lIns="0" rIns="0" tIns="0" bIns="0">
            <a:normAutofit fontScale="97000"/>
          </a:bodyPr>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Niet bekend is:</a:t>
            </a:r>
            <a:endParaRPr b="0" lang="en-US" sz="2200" spc="-1" strike="noStrike">
              <a:latin typeface="Arial"/>
            </a:endParaRPr>
          </a:p>
          <a:p>
            <a:pPr lvl="2" marL="648000" indent="-214560">
              <a:lnSpc>
                <a:spcPct val="100000"/>
              </a:lnSpc>
              <a:spcBef>
                <a:spcPts val="972"/>
              </a:spcBef>
              <a:buClr>
                <a:srgbClr val="000000"/>
              </a:buClr>
              <a:buSzPct val="45000"/>
              <a:buFont typeface="Symbol"/>
              <a:buChar char=""/>
            </a:pPr>
            <a:r>
              <a:rPr b="0" lang="nl-NL" sz="1800" spc="-1" strike="noStrike">
                <a:solidFill>
                  <a:srgbClr val="64b36c"/>
                </a:solidFill>
                <a:latin typeface="Open Sans"/>
                <a:ea typeface="DejaVu Sans"/>
              </a:rPr>
              <a:t>hoeveel moet worden gemitigeerd</a:t>
            </a:r>
            <a:endParaRPr b="0" lang="en-US" sz="1800" spc="-1" strike="noStrike">
              <a:latin typeface="Arial"/>
            </a:endParaRPr>
          </a:p>
          <a:p>
            <a:pPr lvl="2" marL="648000" indent="-214560">
              <a:lnSpc>
                <a:spcPct val="100000"/>
              </a:lnSpc>
              <a:spcBef>
                <a:spcPts val="972"/>
              </a:spcBef>
              <a:buClr>
                <a:srgbClr val="000000"/>
              </a:buClr>
              <a:buSzPct val="45000"/>
              <a:buFont typeface="Symbol"/>
              <a:buChar char=""/>
            </a:pPr>
            <a:r>
              <a:rPr b="0" lang="nl-NL" sz="1800" spc="-1" strike="noStrike">
                <a:solidFill>
                  <a:srgbClr val="64b36c"/>
                </a:solidFill>
                <a:latin typeface="Open Sans"/>
                <a:ea typeface="DejaVu Sans"/>
              </a:rPr>
              <a:t>waar moet worden gemitigeerd</a:t>
            </a:r>
            <a:endParaRPr b="0" lang="en-US" sz="1800" spc="-1" strike="noStrike">
              <a:latin typeface="Arial"/>
            </a:endParaRPr>
          </a:p>
          <a:p>
            <a:pPr lvl="2" marL="648000" indent="-214560">
              <a:lnSpc>
                <a:spcPct val="100000"/>
              </a:lnSpc>
              <a:spcBef>
                <a:spcPts val="972"/>
              </a:spcBef>
              <a:buClr>
                <a:srgbClr val="000000"/>
              </a:buClr>
              <a:buSzPct val="45000"/>
              <a:buFont typeface="Symbol"/>
              <a:buChar char=""/>
            </a:pPr>
            <a:r>
              <a:rPr b="0" lang="nl-NL" sz="1800" spc="-1" strike="noStrike">
                <a:solidFill>
                  <a:srgbClr val="64b36c"/>
                </a:solidFill>
                <a:latin typeface="Open Sans"/>
                <a:ea typeface="DejaVu Sans"/>
              </a:rPr>
              <a:t>hoe moet worden gemitigeerd</a:t>
            </a:r>
            <a:endParaRPr b="0" lang="en-US" sz="18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Er is wel 150 miljoen gereserveerd</a:t>
            </a:r>
            <a:endParaRPr b="0" lang="en-US" sz="2200" spc="-1" strike="noStrike">
              <a:latin typeface="Arial"/>
            </a:endParaRPr>
          </a:p>
          <a:p>
            <a:pPr lvl="2" marL="648000" indent="-214560">
              <a:lnSpc>
                <a:spcPct val="100000"/>
              </a:lnSpc>
              <a:spcBef>
                <a:spcPts val="972"/>
              </a:spcBef>
              <a:buClr>
                <a:srgbClr val="000000"/>
              </a:buClr>
              <a:buSzPct val="45000"/>
              <a:buFont typeface="Symbol"/>
              <a:buChar char=""/>
            </a:pPr>
            <a:r>
              <a:rPr b="0" lang="nl-NL" sz="1800" spc="-1" strike="noStrike">
                <a:solidFill>
                  <a:srgbClr val="64b36c"/>
                </a:solidFill>
                <a:latin typeface="Open Sans"/>
                <a:ea typeface="DejaVu Sans"/>
              </a:rPr>
              <a:t>15 feb 2022: besluitvorming aanvullend pakket voorjaar 2022</a:t>
            </a:r>
            <a:endParaRPr b="0" lang="en-US" sz="1800" spc="-1" strike="noStrike">
              <a:latin typeface="Arial"/>
            </a:endParaRPr>
          </a:p>
          <a:p>
            <a:pPr lvl="2" marL="648000" indent="-214560">
              <a:lnSpc>
                <a:spcPct val="100000"/>
              </a:lnSpc>
              <a:spcBef>
                <a:spcPts val="972"/>
              </a:spcBef>
              <a:buClr>
                <a:srgbClr val="000000"/>
              </a:buClr>
              <a:buSzPct val="45000"/>
              <a:buFont typeface="Symbol"/>
              <a:buChar char=""/>
            </a:pPr>
            <a:r>
              <a:rPr b="0" lang="nl-NL" sz="1800" spc="-1" strike="noStrike">
                <a:solidFill>
                  <a:srgbClr val="64b36c"/>
                </a:solidFill>
                <a:latin typeface="Open Sans"/>
                <a:ea typeface="Microsoft YaHei"/>
              </a:rPr>
              <a:t>1 apr 2022 tijdlijn: vaststellen programma stikstofreductie najaar 2022</a:t>
            </a:r>
            <a:endParaRPr b="0" lang="en-US" sz="1800" spc="-1" strike="noStrike">
              <a:latin typeface="Arial"/>
            </a:endParaRPr>
          </a:p>
          <a:p>
            <a:pPr>
              <a:lnSpc>
                <a:spcPct val="100000"/>
              </a:lnSpc>
              <a:spcBef>
                <a:spcPts val="1134"/>
              </a:spcBef>
            </a:pPr>
            <a:endParaRPr b="0" lang="en-US" sz="1800" spc="-1" strike="noStrike">
              <a:latin typeface="Arial"/>
            </a:endParaRPr>
          </a:p>
          <a:p>
            <a:pPr>
              <a:lnSpc>
                <a:spcPct val="100000"/>
              </a:lnSpc>
              <a:spcBef>
                <a:spcPts val="972"/>
              </a:spcBef>
            </a:pPr>
            <a:r>
              <a:rPr b="0" lang="nl-NL" sz="2200" spc="-1" strike="noStrike">
                <a:solidFill>
                  <a:srgbClr val="000000"/>
                </a:solidFill>
                <a:latin typeface="Open Sans"/>
                <a:ea typeface="Microsoft YaHei"/>
              </a:rPr>
              <a:t>→</a:t>
            </a:r>
            <a:r>
              <a:rPr b="0" lang="nl-NL" sz="2200" spc="-1" strike="noStrike">
                <a:solidFill>
                  <a:srgbClr val="000000"/>
                </a:solidFill>
                <a:latin typeface="Open Sans"/>
                <a:ea typeface="Microsoft YaHei"/>
              </a:rPr>
              <a:t>	</a:t>
            </a:r>
            <a:r>
              <a:rPr b="0" lang="nl-NL" sz="2200" spc="-1" strike="noStrike">
                <a:solidFill>
                  <a:srgbClr val="000000"/>
                </a:solidFill>
                <a:latin typeface="Open Sans"/>
                <a:ea typeface="Microsoft YaHei"/>
              </a:rPr>
              <a:t>Toelichting minister biedt geen wetenschappelijke zekerheid</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Afbeelding 154" descr=""/>
          <p:cNvPicPr/>
          <p:nvPr/>
        </p:nvPicPr>
        <p:blipFill>
          <a:blip r:embed="rId1"/>
          <a:stretch/>
        </p:blipFill>
        <p:spPr>
          <a:xfrm>
            <a:off x="720" y="0"/>
            <a:ext cx="10077840" cy="3446280"/>
          </a:xfrm>
          <a:prstGeom prst="rect">
            <a:avLst/>
          </a:prstGeom>
          <a:ln w="0">
            <a:noFill/>
          </a:ln>
        </p:spPr>
      </p:pic>
      <p:sp>
        <p:nvSpPr>
          <p:cNvPr id="156"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Conclusie</a:t>
            </a:r>
            <a:endParaRPr b="0" lang="en-US" sz="3600" spc="-1" strike="noStrike">
              <a:latin typeface="Arial"/>
            </a:endParaRPr>
          </a:p>
        </p:txBody>
      </p:sp>
      <p:sp>
        <p:nvSpPr>
          <p:cNvPr id="157" name="CustomShape 2"/>
          <p:cNvSpPr/>
          <p:nvPr/>
        </p:nvSpPr>
        <p:spPr>
          <a:xfrm>
            <a:off x="457200" y="1600200"/>
            <a:ext cx="9069840" cy="3286440"/>
          </a:xfrm>
          <a:prstGeom prst="rect">
            <a:avLst/>
          </a:prstGeom>
          <a:noFill/>
          <a:ln w="0">
            <a:noFill/>
          </a:ln>
        </p:spPr>
        <p:style>
          <a:lnRef idx="0"/>
          <a:fillRef idx="0"/>
          <a:effectRef idx="0"/>
          <a:fontRef idx="minor"/>
        </p:style>
        <p:txBody>
          <a:bodyPr lIns="0" rIns="0" tIns="0" bIns="0">
            <a:normAutofit fontScale="94000"/>
          </a:bodyPr>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Afkap op 25 km geeft een onjuist en onvolledig depositiebeeld</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Wetenschappelijke onderbouwing op verzoek ministerie</a:t>
            </a:r>
            <a:endParaRPr b="0" lang="en-US" sz="22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RIVM: 25 km afkap is beleidskeuze;</a:t>
            </a:r>
            <a:endParaRPr b="0" lang="en-US" sz="20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2 auteurs (oa TNO): steunen 25 km grens, onderbouwing gebrekkig</a:t>
            </a:r>
            <a:endParaRPr b="0" lang="en-US" sz="20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Eigen onderzoek laat geen toenemende fouten met afstand zien</a:t>
            </a:r>
            <a:endParaRPr b="0" lang="en-US" sz="20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Afkap niet overtuigend wetenschappelijk onderbouwd</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Nationaal effect 25km afkap bij vergunning verlening onbekend</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Afbeelding 82" descr=""/>
          <p:cNvPicPr/>
          <p:nvPr/>
        </p:nvPicPr>
        <p:blipFill>
          <a:blip r:embed="rId1"/>
          <a:stretch/>
        </p:blipFill>
        <p:spPr>
          <a:xfrm>
            <a:off x="720" y="0"/>
            <a:ext cx="10077840" cy="3446280"/>
          </a:xfrm>
          <a:prstGeom prst="rect">
            <a:avLst/>
          </a:prstGeom>
          <a:ln w="0">
            <a:noFill/>
          </a:ln>
        </p:spPr>
      </p:pic>
      <p:sp>
        <p:nvSpPr>
          <p:cNvPr id="84"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Depositiemodellen</a:t>
            </a:r>
            <a:endParaRPr b="0" lang="en-US" sz="3600" spc="-1" strike="noStrike">
              <a:latin typeface="Arial"/>
            </a:endParaRPr>
          </a:p>
        </p:txBody>
      </p:sp>
      <p:sp>
        <p:nvSpPr>
          <p:cNvPr id="85" name="CustomShape 2"/>
          <p:cNvSpPr/>
          <p:nvPr/>
        </p:nvSpPr>
        <p:spPr>
          <a:xfrm>
            <a:off x="685800" y="1600200"/>
            <a:ext cx="9370800" cy="3700800"/>
          </a:xfrm>
          <a:prstGeom prst="rect">
            <a:avLst/>
          </a:prstGeom>
          <a:noFill/>
          <a:ln w="0">
            <a:noFill/>
          </a:ln>
        </p:spPr>
        <p:style>
          <a:lnRef idx="0"/>
          <a:fillRef idx="0"/>
          <a:effectRef idx="0"/>
          <a:fontRef idx="minor"/>
        </p:style>
        <p:txBody>
          <a:bodyPr lIns="0" rIns="0" tIns="0" bIns="0">
            <a:normAutofit/>
          </a:bodyPr>
          <a:p>
            <a:pPr marL="216000" indent="-214560">
              <a:lnSpc>
                <a:spcPct val="100000"/>
              </a:lnSpc>
              <a:spcBef>
                <a:spcPts val="972"/>
              </a:spcBef>
              <a:tabLst>
                <a:tab algn="l" pos="0"/>
              </a:tabLst>
            </a:pPr>
            <a:r>
              <a:rPr b="0" lang="nl-NL" sz="2200" spc="-1" strike="noStrike">
                <a:solidFill>
                  <a:srgbClr val="000000"/>
                </a:solidFill>
                <a:latin typeface="Open Sans"/>
                <a:ea typeface="DejaVu Sans"/>
              </a:rPr>
              <a:t>Situatie voor 2015: verschillende depositiemodellen </a:t>
            </a:r>
            <a:endParaRPr b="0" lang="en-US" sz="2200" spc="-1" strike="noStrike">
              <a:latin typeface="Arial"/>
            </a:endParaRPr>
          </a:p>
          <a:p>
            <a:pPr marL="216000" indent="-214560">
              <a:lnSpc>
                <a:spcPct val="100000"/>
              </a:lnSpc>
              <a:spcBef>
                <a:spcPts val="972"/>
              </a:spcBef>
              <a:tabLst>
                <a:tab algn="l" pos="0"/>
              </a:tabLst>
            </a:pPr>
            <a:r>
              <a:rPr b="0" lang="nl-NL" sz="2200" spc="-1" strike="noStrike">
                <a:solidFill>
                  <a:srgbClr val="000000"/>
                </a:solidFill>
                <a:latin typeface="Open Sans"/>
                <a:ea typeface="DejaVu Sans"/>
              </a:rPr>
              <a:t>PAS onderzoek naar modelkeuze OPS of STACKS (NNM)</a:t>
            </a:r>
            <a:endParaRPr b="0" lang="en-US" sz="2200" spc="-1" strike="noStrike">
              <a:latin typeface="Arial"/>
            </a:endParaRPr>
          </a:p>
          <a:p>
            <a:pPr marL="216000" indent="-214560">
              <a:lnSpc>
                <a:spcPct val="100000"/>
              </a:lnSpc>
              <a:spcBef>
                <a:spcPts val="972"/>
              </a:spcBef>
              <a:tabLst>
                <a:tab algn="l" pos="0"/>
              </a:tabLst>
            </a:pPr>
            <a:r>
              <a:rPr b="0" lang="nl-NL" sz="2200" spc="-1" strike="noStrike">
                <a:solidFill>
                  <a:srgbClr val="000000"/>
                </a:solidFill>
                <a:latin typeface="Open Sans"/>
                <a:ea typeface="DejaVu Sans"/>
              </a:rPr>
              <a:t>AERIUS: </a:t>
            </a:r>
            <a:endParaRPr b="0" lang="en-US" sz="22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DejaVu Sans"/>
              </a:rPr>
              <a:t>OPS voor alle bronnen, behalve wegverkeer: SRM2</a:t>
            </a:r>
            <a:endParaRPr b="0" lang="en-US" sz="2000" spc="-1" strike="noStrike">
              <a:latin typeface="Arial"/>
            </a:endParaRPr>
          </a:p>
          <a:p>
            <a:pPr lvl="1" marL="432000" indent="-214560">
              <a:lnSpc>
                <a:spcPct val="100000"/>
              </a:lnSpc>
              <a:spcBef>
                <a:spcPts val="1134"/>
              </a:spcBef>
              <a:buClr>
                <a:srgbClr val="000000"/>
              </a:buClr>
              <a:buSzPct val="45000"/>
              <a:buFont typeface="Wingdings" charset="2"/>
              <a:buChar char=""/>
              <a:tabLst>
                <a:tab algn="l" pos="0"/>
              </a:tabLst>
            </a:pPr>
            <a:r>
              <a:rPr b="0" lang="nl-NL" sz="2000" spc="-1" strike="noStrike">
                <a:solidFill>
                  <a:srgbClr val="000000"/>
                </a:solidFill>
                <a:latin typeface="Open Sans"/>
                <a:ea typeface="Microsoft YaHei"/>
              </a:rPr>
              <a:t>governance AERIUS aandachtspunt (RIVM = opdrachtnemer) </a:t>
            </a:r>
            <a:endParaRPr b="0" lang="en-US" sz="2000" spc="-1" strike="noStrike">
              <a:latin typeface="Arial"/>
            </a:endParaRPr>
          </a:p>
          <a:p>
            <a:pPr marL="216000" indent="-214560">
              <a:lnSpc>
                <a:spcPct val="100000"/>
              </a:lnSpc>
              <a:spcBef>
                <a:spcPts val="972"/>
              </a:spcBef>
              <a:tabLst>
                <a:tab algn="l" pos="0"/>
              </a:tabLst>
            </a:pPr>
            <a:r>
              <a:rPr b="0" lang="nl-NL" sz="2200" spc="-1" strike="noStrike">
                <a:solidFill>
                  <a:srgbClr val="000000"/>
                </a:solidFill>
                <a:latin typeface="Open Sans"/>
                <a:ea typeface="Microsoft YaHei"/>
              </a:rPr>
              <a:t>OPS:    berekent landsdekkend concentraties, deposities met DEPAC.</a:t>
            </a:r>
            <a:endParaRPr b="0" lang="en-US" sz="2200" spc="-1" strike="noStrike">
              <a:latin typeface="Arial"/>
            </a:endParaRPr>
          </a:p>
          <a:p>
            <a:pPr marL="216000" indent="-214560">
              <a:lnSpc>
                <a:spcPct val="100000"/>
              </a:lnSpc>
              <a:spcBef>
                <a:spcPts val="972"/>
              </a:spcBef>
              <a:tabLst>
                <a:tab algn="l" pos="0"/>
              </a:tabLst>
            </a:pPr>
            <a:r>
              <a:rPr b="0" lang="nl-NL" sz="2200" spc="-1" strike="noStrike">
                <a:solidFill>
                  <a:srgbClr val="000000"/>
                </a:solidFill>
                <a:latin typeface="Open Sans"/>
                <a:ea typeface="Microsoft YaHei"/>
              </a:rPr>
              <a:t>SRM2: concentraties langs wegen, gebruikt OPS voor deposities</a:t>
            </a:r>
            <a:endParaRPr b="0" lang="en-US" sz="2200" spc="-1" strike="noStrike">
              <a:latin typeface="Arial"/>
            </a:endParaRPr>
          </a:p>
          <a:p>
            <a:pPr marL="216000" indent="-214560">
              <a:lnSpc>
                <a:spcPct val="100000"/>
              </a:lnSpc>
              <a:spcBef>
                <a:spcPts val="972"/>
              </a:spcBef>
              <a:tabLst>
                <a:tab algn="l" pos="0"/>
              </a:tabLst>
            </a:pPr>
            <a:endParaRPr b="0" lang="en-US" sz="2200" spc="-1" strike="noStrike">
              <a:latin typeface="Arial"/>
            </a:endParaRPr>
          </a:p>
          <a:p>
            <a:pPr marL="216000" indent="-214560">
              <a:lnSpc>
                <a:spcPct val="100000"/>
              </a:lnSpc>
              <a:spcBef>
                <a:spcPts val="1134"/>
              </a:spcBef>
              <a:tabLst>
                <a:tab algn="l" pos="0"/>
              </a:tabLst>
            </a:pP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Afbeelding 85" descr=""/>
          <p:cNvPicPr/>
          <p:nvPr/>
        </p:nvPicPr>
        <p:blipFill>
          <a:blip r:embed="rId1"/>
          <a:stretch/>
        </p:blipFill>
        <p:spPr>
          <a:xfrm>
            <a:off x="26640" y="0"/>
            <a:ext cx="10077840" cy="3446280"/>
          </a:xfrm>
          <a:prstGeom prst="rect">
            <a:avLst/>
          </a:prstGeom>
          <a:ln w="0">
            <a:noFill/>
          </a:ln>
        </p:spPr>
      </p:pic>
      <p:sp>
        <p:nvSpPr>
          <p:cNvPr id="87" name="CustomShape 1"/>
          <p:cNvSpPr/>
          <p:nvPr/>
        </p:nvSpPr>
        <p:spPr>
          <a:xfrm>
            <a:off x="4572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Verschil in depositie uitkomsten</a:t>
            </a:r>
            <a:endParaRPr b="0" lang="en-US" sz="3600" spc="-1" strike="noStrike">
              <a:latin typeface="Arial"/>
            </a:endParaRPr>
          </a:p>
        </p:txBody>
      </p:sp>
      <p:pic>
        <p:nvPicPr>
          <p:cNvPr id="88" name="Afbeelding 87" descr=""/>
          <p:cNvPicPr/>
          <p:nvPr/>
        </p:nvPicPr>
        <p:blipFill>
          <a:blip r:embed="rId2"/>
          <a:stretch/>
        </p:blipFill>
        <p:spPr>
          <a:xfrm>
            <a:off x="208080" y="1371600"/>
            <a:ext cx="9736560" cy="36831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Afbeelding 88" descr=""/>
          <p:cNvPicPr/>
          <p:nvPr/>
        </p:nvPicPr>
        <p:blipFill>
          <a:blip r:embed="rId1"/>
          <a:stretch/>
        </p:blipFill>
        <p:spPr>
          <a:xfrm>
            <a:off x="27000" y="0"/>
            <a:ext cx="10077840" cy="3446280"/>
          </a:xfrm>
          <a:prstGeom prst="rect">
            <a:avLst/>
          </a:prstGeom>
          <a:ln w="0">
            <a:noFill/>
          </a:ln>
        </p:spPr>
      </p:pic>
      <p:sp>
        <p:nvSpPr>
          <p:cNvPr id="90"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Verschil in depositie uitkomsten</a:t>
            </a:r>
            <a:endParaRPr b="0" lang="en-US" sz="3600" spc="-1" strike="noStrike">
              <a:latin typeface="Arial"/>
            </a:endParaRPr>
          </a:p>
        </p:txBody>
      </p:sp>
      <p:sp>
        <p:nvSpPr>
          <p:cNvPr id="91" name="CustomShape 2"/>
          <p:cNvSpPr/>
          <p:nvPr/>
        </p:nvSpPr>
        <p:spPr>
          <a:xfrm>
            <a:off x="72360" y="4114800"/>
            <a:ext cx="9755640" cy="1045800"/>
          </a:xfrm>
          <a:prstGeom prst="rect">
            <a:avLst/>
          </a:prstGeom>
          <a:noFill/>
          <a:ln w="0">
            <a:noFill/>
          </a:ln>
        </p:spPr>
        <p:style>
          <a:lnRef idx="0"/>
          <a:fillRef idx="0"/>
          <a:effectRef idx="0"/>
          <a:fontRef idx="minor"/>
        </p:style>
        <p:txBody>
          <a:bodyPr lIns="0" rIns="0" tIns="0" bIns="0">
            <a:normAutofit/>
          </a:bodyPr>
          <a:p>
            <a:pPr>
              <a:lnSpc>
                <a:spcPct val="100000"/>
              </a:lnSpc>
              <a:spcBef>
                <a:spcPts val="972"/>
              </a:spcBef>
            </a:pPr>
            <a:endParaRPr b="0" lang="en-US" sz="1800" spc="-1" strike="noStrike">
              <a:latin typeface="Arial"/>
            </a:endParaRPr>
          </a:p>
          <a:p>
            <a:pPr marL="432000" indent="-322200">
              <a:lnSpc>
                <a:spcPct val="100000"/>
              </a:lnSpc>
              <a:spcBef>
                <a:spcPts val="972"/>
              </a:spcBef>
              <a:tabLst>
                <a:tab algn="l" pos="0"/>
              </a:tabLst>
            </a:pPr>
            <a:r>
              <a:rPr b="0" lang="nl-NL" sz="2200" spc="-1" strike="noStrike">
                <a:solidFill>
                  <a:srgbClr val="000000"/>
                </a:solidFill>
                <a:latin typeface="Open Sans"/>
                <a:ea typeface="DejaVu Sans"/>
              </a:rPr>
              <a:t>Hoogste toename wijzigt van 92 mol/ha/jr naar 336 mol/ha/jr</a:t>
            </a:r>
            <a:endParaRPr b="0" lang="en-US" sz="2200" spc="-1" strike="noStrike">
              <a:latin typeface="Arial"/>
            </a:endParaRPr>
          </a:p>
        </p:txBody>
      </p:sp>
      <p:pic>
        <p:nvPicPr>
          <p:cNvPr id="92" name="Afbeelding 91" descr=""/>
          <p:cNvPicPr/>
          <p:nvPr/>
        </p:nvPicPr>
        <p:blipFill>
          <a:blip r:embed="rId2"/>
          <a:stretch/>
        </p:blipFill>
        <p:spPr>
          <a:xfrm>
            <a:off x="202320" y="1454040"/>
            <a:ext cx="9691200" cy="27327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Afbeelding 92" descr=""/>
          <p:cNvPicPr/>
          <p:nvPr/>
        </p:nvPicPr>
        <p:blipFill>
          <a:blip r:embed="rId1"/>
          <a:stretch/>
        </p:blipFill>
        <p:spPr>
          <a:xfrm>
            <a:off x="360" y="0"/>
            <a:ext cx="10077840" cy="3446280"/>
          </a:xfrm>
          <a:prstGeom prst="rect">
            <a:avLst/>
          </a:prstGeom>
          <a:ln w="0">
            <a:noFill/>
          </a:ln>
        </p:spPr>
      </p:pic>
      <p:sp>
        <p:nvSpPr>
          <p:cNvPr id="94"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Berekenen deposities in SRM2</a:t>
            </a:r>
            <a:endParaRPr b="0" lang="en-US" sz="3600" spc="-1" strike="noStrike">
              <a:latin typeface="Arial"/>
            </a:endParaRPr>
          </a:p>
        </p:txBody>
      </p:sp>
      <p:sp>
        <p:nvSpPr>
          <p:cNvPr id="95" name="CustomShape 2"/>
          <p:cNvSpPr/>
          <p:nvPr/>
        </p:nvSpPr>
        <p:spPr>
          <a:xfrm>
            <a:off x="504000" y="1448640"/>
            <a:ext cx="9069840" cy="3929400"/>
          </a:xfrm>
          <a:prstGeom prst="rect">
            <a:avLst/>
          </a:prstGeom>
          <a:noFill/>
          <a:ln w="0">
            <a:noFill/>
          </a:ln>
        </p:spPr>
        <p:style>
          <a:lnRef idx="0"/>
          <a:fillRef idx="0"/>
          <a:effectRef idx="0"/>
          <a:fontRef idx="minor"/>
        </p:style>
        <p:txBody>
          <a:bodyPr lIns="0" rIns="0" tIns="0" bIns="0">
            <a:normAutofit/>
          </a:bodyPr>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Gebruik van depositieuitkomsten uit OPS.</a:t>
            </a:r>
            <a:endParaRPr b="0" lang="en-US" sz="22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Bepalen van depositiesnelheid:</a:t>
            </a:r>
            <a:endParaRPr b="0" lang="en-US" sz="22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Snelheid [m/s] = depositie [mol/ha/jr] / concentratie [g/m3] </a:t>
            </a:r>
            <a:endParaRPr b="0" lang="en-US" sz="20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Snelheid afhankelijk van eigenschappen op receptorpunt</a:t>
            </a:r>
            <a:endParaRPr b="0" lang="en-US" sz="20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Middeling snelheid:</a:t>
            </a:r>
            <a:endParaRPr b="0" lang="en-US" sz="22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extra onzekerheden </a:t>
            </a:r>
            <a:endParaRPr b="0" lang="en-US" sz="2000" spc="-1" strike="noStrike">
              <a:latin typeface="Arial"/>
            </a:endParaRPr>
          </a:p>
          <a:p>
            <a:pPr lvl="1" marL="864000" indent="-322200">
              <a:lnSpc>
                <a:spcPct val="100000"/>
              </a:lnSpc>
              <a:spcBef>
                <a:spcPts val="1134"/>
              </a:spcBef>
              <a:buClr>
                <a:srgbClr val="000000"/>
              </a:buClr>
              <a:buSzPct val="75000"/>
              <a:buFont typeface="Symbol"/>
              <a:buChar char=""/>
            </a:pPr>
            <a:r>
              <a:rPr b="0" lang="nl-NL" sz="2000" spc="-1" strike="noStrike">
                <a:solidFill>
                  <a:srgbClr val="000000"/>
                </a:solidFill>
                <a:latin typeface="Open Sans"/>
                <a:ea typeface="DejaVu Sans"/>
              </a:rPr>
              <a:t>geen oorzaak systematische afwijkingen</a:t>
            </a:r>
            <a:endParaRPr b="0" lang="en-US" sz="2000" spc="-1" strike="noStrike">
              <a:latin typeface="Arial"/>
            </a:endParaRPr>
          </a:p>
          <a:p>
            <a:pPr marL="432000" indent="-322200">
              <a:lnSpc>
                <a:spcPct val="100000"/>
              </a:lnSpc>
              <a:spcBef>
                <a:spcPts val="972"/>
              </a:spcBef>
              <a:buClr>
                <a:srgbClr val="000000"/>
              </a:buClr>
              <a:buSzPct val="45000"/>
              <a:buFont typeface="Wingdings" charset="2"/>
              <a:buChar char=""/>
            </a:pPr>
            <a:r>
              <a:rPr b="0" lang="nl-NL" sz="2200" spc="-1" strike="noStrike">
                <a:solidFill>
                  <a:srgbClr val="000000"/>
                </a:solidFill>
                <a:latin typeface="Open Sans"/>
                <a:ea typeface="DejaVu Sans"/>
              </a:rPr>
              <a:t>Toepassen van een correctiefactor voor depletie</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Afbeelding 95" descr=""/>
          <p:cNvPicPr/>
          <p:nvPr/>
        </p:nvPicPr>
        <p:blipFill>
          <a:blip r:embed="rId1"/>
          <a:stretch/>
        </p:blipFill>
        <p:spPr>
          <a:xfrm>
            <a:off x="27360" y="0"/>
            <a:ext cx="10077840" cy="3446280"/>
          </a:xfrm>
          <a:prstGeom prst="rect">
            <a:avLst/>
          </a:prstGeom>
          <a:ln w="0">
            <a:noFill/>
          </a:ln>
        </p:spPr>
      </p:pic>
      <p:sp>
        <p:nvSpPr>
          <p:cNvPr id="97"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verschil concentratie-uitkomsten</a:t>
            </a:r>
            <a:endParaRPr b="0" lang="en-US" sz="3600" spc="-1" strike="noStrike">
              <a:latin typeface="Arial"/>
            </a:endParaRPr>
          </a:p>
        </p:txBody>
      </p:sp>
      <p:pic>
        <p:nvPicPr>
          <p:cNvPr id="98" name="Afbeelding 97" descr=""/>
          <p:cNvPicPr/>
          <p:nvPr/>
        </p:nvPicPr>
        <p:blipFill>
          <a:blip r:embed="rId2"/>
          <a:stretch/>
        </p:blipFill>
        <p:spPr>
          <a:xfrm>
            <a:off x="100440" y="1527120"/>
            <a:ext cx="9727560" cy="37288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Afbeelding 98" descr=""/>
          <p:cNvPicPr/>
          <p:nvPr/>
        </p:nvPicPr>
        <p:blipFill>
          <a:blip r:embed="rId1"/>
          <a:stretch/>
        </p:blipFill>
        <p:spPr>
          <a:xfrm>
            <a:off x="720" y="0"/>
            <a:ext cx="10077840" cy="3446280"/>
          </a:xfrm>
          <a:prstGeom prst="rect">
            <a:avLst/>
          </a:prstGeom>
          <a:ln w="0">
            <a:noFill/>
          </a:ln>
        </p:spPr>
      </p:pic>
      <p:sp>
        <p:nvSpPr>
          <p:cNvPr id="100"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Depletie correcties in SRM2</a:t>
            </a:r>
            <a:endParaRPr b="0" lang="en-US" sz="3600" spc="-1" strike="noStrike">
              <a:latin typeface="Arial"/>
            </a:endParaRPr>
          </a:p>
        </p:txBody>
      </p:sp>
      <p:sp>
        <p:nvSpPr>
          <p:cNvPr id="101" name="CustomShape 2"/>
          <p:cNvSpPr/>
          <p:nvPr/>
        </p:nvSpPr>
        <p:spPr>
          <a:xfrm>
            <a:off x="444960" y="4114800"/>
            <a:ext cx="9069840" cy="1141200"/>
          </a:xfrm>
          <a:prstGeom prst="rect">
            <a:avLst/>
          </a:prstGeom>
          <a:noFill/>
          <a:ln w="0">
            <a:noFill/>
          </a:ln>
        </p:spPr>
        <p:style>
          <a:lnRef idx="0"/>
          <a:fillRef idx="0"/>
          <a:effectRef idx="0"/>
          <a:fontRef idx="minor"/>
        </p:style>
        <p:txBody>
          <a:bodyPr lIns="0" rIns="0" tIns="0" bIns="0" anchor="ctr">
            <a:normAutofit/>
          </a:bodyPr>
          <a:p>
            <a:pPr marL="432000" indent="-322200">
              <a:lnSpc>
                <a:spcPct val="100000"/>
              </a:lnSpc>
              <a:spcBef>
                <a:spcPts val="972"/>
              </a:spcBef>
              <a:tabLst>
                <a:tab algn="l" pos="0"/>
              </a:tabLst>
            </a:pPr>
            <a:r>
              <a:rPr b="1" lang="nl-NL" sz="2200" spc="-1" strike="noStrike">
                <a:solidFill>
                  <a:srgbClr val="ff4000"/>
                </a:solidFill>
                <a:latin typeface="Open Sans"/>
                <a:ea typeface="DejaVu Sans"/>
              </a:rPr>
              <a:t>! </a:t>
            </a:r>
            <a:r>
              <a:rPr b="0" lang="nl-NL" sz="2200" spc="-1" strike="noStrike">
                <a:solidFill>
                  <a:srgbClr val="000000"/>
                </a:solidFill>
                <a:latin typeface="Open Sans"/>
                <a:ea typeface="DejaVu Sans"/>
              </a:rPr>
              <a:t>methode houd geen rekening met depletie op het traject</a:t>
            </a:r>
            <a:endParaRPr b="0" lang="en-US" sz="2200" spc="-1" strike="noStrike">
              <a:latin typeface="Arial"/>
            </a:endParaRPr>
          </a:p>
          <a:p>
            <a:pPr marL="432000" indent="-322200">
              <a:lnSpc>
                <a:spcPct val="100000"/>
              </a:lnSpc>
              <a:spcBef>
                <a:spcPts val="972"/>
              </a:spcBef>
              <a:tabLst>
                <a:tab algn="l" pos="0"/>
              </a:tabLst>
            </a:pPr>
            <a:r>
              <a:rPr b="1" lang="nl-NL" sz="2200" spc="-1" strike="noStrike">
                <a:solidFill>
                  <a:srgbClr val="ff4000"/>
                </a:solidFill>
                <a:latin typeface="Open Sans"/>
                <a:ea typeface="DejaVu Sans"/>
              </a:rPr>
              <a:t>! </a:t>
            </a:r>
            <a:r>
              <a:rPr b="0" lang="nl-NL" sz="2200" spc="-1" strike="noStrike">
                <a:solidFill>
                  <a:srgbClr val="000000"/>
                </a:solidFill>
                <a:latin typeface="Open Sans"/>
                <a:ea typeface="DejaVu Sans"/>
              </a:rPr>
              <a:t>aanpassing op gevalideerde concentraties</a:t>
            </a:r>
            <a:endParaRPr b="0" lang="en-US" sz="2200" spc="-1" strike="noStrike">
              <a:latin typeface="Arial"/>
            </a:endParaRPr>
          </a:p>
        </p:txBody>
      </p:sp>
      <p:pic>
        <p:nvPicPr>
          <p:cNvPr id="102" name="Afbeelding 101" descr=""/>
          <p:cNvPicPr/>
          <p:nvPr/>
        </p:nvPicPr>
        <p:blipFill>
          <a:blip r:embed="rId2"/>
          <a:stretch/>
        </p:blipFill>
        <p:spPr>
          <a:xfrm>
            <a:off x="228600" y="1371600"/>
            <a:ext cx="4570200" cy="2668320"/>
          </a:xfrm>
          <a:prstGeom prst="rect">
            <a:avLst/>
          </a:prstGeom>
          <a:ln w="0">
            <a:noFill/>
          </a:ln>
        </p:spPr>
      </p:pic>
      <p:pic>
        <p:nvPicPr>
          <p:cNvPr id="103" name="Afbeelding 102" descr=""/>
          <p:cNvPicPr/>
          <p:nvPr/>
        </p:nvPicPr>
        <p:blipFill>
          <a:blip r:embed="rId3"/>
          <a:stretch/>
        </p:blipFill>
        <p:spPr>
          <a:xfrm>
            <a:off x="4981320" y="1371600"/>
            <a:ext cx="4570200" cy="2640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Afbeelding 103" descr=""/>
          <p:cNvPicPr/>
          <p:nvPr/>
        </p:nvPicPr>
        <p:blipFill>
          <a:blip r:embed="rId1"/>
          <a:stretch/>
        </p:blipFill>
        <p:spPr>
          <a:xfrm>
            <a:off x="0" y="0"/>
            <a:ext cx="10077840" cy="3446280"/>
          </a:xfrm>
          <a:prstGeom prst="rect">
            <a:avLst/>
          </a:prstGeom>
          <a:ln w="0">
            <a:noFill/>
          </a:ln>
        </p:spPr>
      </p:pic>
      <p:sp>
        <p:nvSpPr>
          <p:cNvPr id="105" name="CustomShape 1"/>
          <p:cNvSpPr/>
          <p:nvPr/>
        </p:nvSpPr>
        <p:spPr>
          <a:xfrm>
            <a:off x="504000" y="226080"/>
            <a:ext cx="9069840" cy="944640"/>
          </a:xfrm>
          <a:prstGeom prst="rect">
            <a:avLst/>
          </a:prstGeom>
          <a:noFill/>
          <a:ln w="0">
            <a:noFill/>
          </a:ln>
        </p:spPr>
        <p:style>
          <a:lnRef idx="0"/>
          <a:fillRef idx="0"/>
          <a:effectRef idx="0"/>
          <a:fontRef idx="minor"/>
        </p:style>
        <p:txBody>
          <a:bodyPr lIns="0" rIns="0" tIns="0" bIns="0">
            <a:noAutofit/>
          </a:bodyPr>
          <a:p>
            <a:pPr>
              <a:lnSpc>
                <a:spcPct val="100000"/>
              </a:lnSpc>
            </a:pPr>
            <a:r>
              <a:rPr b="0" lang="nl-NL" sz="3600" spc="-1" strike="noStrike">
                <a:solidFill>
                  <a:srgbClr val="000000"/>
                </a:solidFill>
                <a:latin typeface="Open Sans"/>
                <a:ea typeface="DejaVu Sans"/>
              </a:rPr>
              <a:t>NO</a:t>
            </a:r>
            <a:r>
              <a:rPr b="0" lang="nl-NL" sz="3600" spc="-1" strike="noStrike" baseline="-8000">
                <a:solidFill>
                  <a:srgbClr val="000000"/>
                </a:solidFill>
                <a:latin typeface="Open Sans"/>
                <a:ea typeface="DejaVu Sans"/>
              </a:rPr>
              <a:t>X</a:t>
            </a:r>
            <a:r>
              <a:rPr b="0" lang="nl-NL" sz="3600" spc="-1" strike="noStrike">
                <a:solidFill>
                  <a:srgbClr val="000000"/>
                </a:solidFill>
                <a:latin typeface="Open Sans"/>
                <a:ea typeface="DejaVu Sans"/>
              </a:rPr>
              <a:t>: NO</a:t>
            </a:r>
            <a:r>
              <a:rPr b="0" lang="nl-NL" sz="3600" spc="-1" strike="noStrike" baseline="-8000">
                <a:solidFill>
                  <a:srgbClr val="000000"/>
                </a:solidFill>
                <a:latin typeface="Open Sans"/>
                <a:ea typeface="DejaVu Sans"/>
              </a:rPr>
              <a:t>2</a:t>
            </a:r>
            <a:r>
              <a:rPr b="0" lang="nl-NL" sz="3600" spc="-1" strike="noStrike">
                <a:solidFill>
                  <a:srgbClr val="000000"/>
                </a:solidFill>
                <a:latin typeface="Open Sans"/>
                <a:ea typeface="DejaVu Sans"/>
              </a:rPr>
              <a:t> – NO evenwicht</a:t>
            </a:r>
            <a:endParaRPr b="0" lang="en-US" sz="3600" spc="-1" strike="noStrike">
              <a:latin typeface="Arial"/>
            </a:endParaRPr>
          </a:p>
        </p:txBody>
      </p:sp>
      <p:sp>
        <p:nvSpPr>
          <p:cNvPr id="106" name="CustomShape 2"/>
          <p:cNvSpPr/>
          <p:nvPr/>
        </p:nvSpPr>
        <p:spPr>
          <a:xfrm>
            <a:off x="530640" y="1371600"/>
            <a:ext cx="9069840" cy="2026080"/>
          </a:xfrm>
          <a:prstGeom prst="rect">
            <a:avLst/>
          </a:prstGeom>
          <a:noFill/>
          <a:ln w="0">
            <a:noFill/>
          </a:ln>
        </p:spPr>
        <p:style>
          <a:lnRef idx="0"/>
          <a:fillRef idx="0"/>
          <a:effectRef idx="0"/>
          <a:fontRef idx="minor"/>
        </p:style>
        <p:txBody>
          <a:bodyPr lIns="0" rIns="0" tIns="0" bIns="0">
            <a:normAutofit/>
          </a:bodyPr>
          <a:p>
            <a:pPr marL="432000" indent="-322200">
              <a:lnSpc>
                <a:spcPct val="100000"/>
              </a:lnSpc>
              <a:spcBef>
                <a:spcPts val="972"/>
              </a:spcBef>
              <a:tabLst>
                <a:tab algn="l" pos="0"/>
              </a:tabLst>
            </a:pPr>
            <a:r>
              <a:rPr b="0" lang="nl-NL" sz="2200" spc="-1" strike="noStrike">
                <a:solidFill>
                  <a:srgbClr val="000000"/>
                </a:solidFill>
                <a:latin typeface="Open Sans"/>
                <a:ea typeface="DejaVu Sans"/>
              </a:rPr>
              <a:t>NO + O</a:t>
            </a:r>
            <a:r>
              <a:rPr b="0" lang="nl-NL" sz="2200" spc="-1" strike="noStrike" baseline="-8000">
                <a:solidFill>
                  <a:srgbClr val="000000"/>
                </a:solidFill>
                <a:latin typeface="Open Sans"/>
                <a:ea typeface="DejaVu Sans"/>
              </a:rPr>
              <a:t>3</a:t>
            </a:r>
            <a:r>
              <a:rPr b="0" lang="nl-NL" sz="2200" spc="-1" strike="noStrike">
                <a:solidFill>
                  <a:srgbClr val="000000"/>
                </a:solidFill>
                <a:latin typeface="Open Sans"/>
                <a:ea typeface="DejaVu Sans"/>
              </a:rPr>
              <a:t>  → NO</a:t>
            </a:r>
            <a:r>
              <a:rPr b="0" lang="nl-NL" sz="2200" spc="-1" strike="noStrike" baseline="-8000">
                <a:solidFill>
                  <a:srgbClr val="000000"/>
                </a:solidFill>
                <a:latin typeface="Open Sans"/>
                <a:ea typeface="DejaVu Sans"/>
              </a:rPr>
              <a:t>2</a:t>
            </a:r>
            <a:r>
              <a:rPr b="0" lang="nl-NL" sz="2200" spc="-1" strike="noStrike">
                <a:solidFill>
                  <a:srgbClr val="000000"/>
                </a:solidFill>
                <a:latin typeface="Open Sans"/>
                <a:ea typeface="DejaVu Sans"/>
              </a:rPr>
              <a:t> + O</a:t>
            </a:r>
            <a:r>
              <a:rPr b="0" lang="nl-NL" sz="2200" spc="-1" strike="noStrike" baseline="-8000">
                <a:solidFill>
                  <a:srgbClr val="000000"/>
                </a:solidFill>
                <a:latin typeface="Open Sans"/>
                <a:ea typeface="DejaVu Sans"/>
              </a:rPr>
              <a:t>2</a:t>
            </a:r>
            <a:r>
              <a:rPr b="0" lang="nl-NL" sz="2200" spc="-1" strike="noStrike">
                <a:solidFill>
                  <a:srgbClr val="000000"/>
                </a:solidFill>
                <a:latin typeface="Open Sans"/>
                <a:ea typeface="DejaVu Sans"/>
              </a:rPr>
              <a:t>  | evenwicht / UV-licht / O</a:t>
            </a:r>
            <a:r>
              <a:rPr b="0" lang="nl-NL" sz="2200" spc="-1" strike="noStrike" baseline="-8000">
                <a:solidFill>
                  <a:srgbClr val="000000"/>
                </a:solidFill>
                <a:latin typeface="Open Sans"/>
                <a:ea typeface="DejaVu Sans"/>
              </a:rPr>
              <a:t>3</a:t>
            </a:r>
            <a:r>
              <a:rPr b="0" lang="nl-NL" sz="2200" spc="-1" strike="noStrike">
                <a:solidFill>
                  <a:srgbClr val="000000"/>
                </a:solidFill>
                <a:latin typeface="Open Sans"/>
                <a:ea typeface="DejaVu Sans"/>
              </a:rPr>
              <a:t> </a:t>
            </a:r>
            <a:endParaRPr b="0" lang="en-US" sz="2200" spc="-1" strike="noStrike">
              <a:latin typeface="Arial"/>
            </a:endParaRPr>
          </a:p>
          <a:p>
            <a:pPr marL="432000" indent="-322200">
              <a:lnSpc>
                <a:spcPct val="100000"/>
              </a:lnSpc>
              <a:spcBef>
                <a:spcPts val="972"/>
              </a:spcBef>
              <a:tabLst>
                <a:tab algn="l" pos="0"/>
              </a:tabLst>
            </a:pPr>
            <a:r>
              <a:rPr b="0" lang="nl-NL" sz="2200" spc="-1" strike="noStrike">
                <a:solidFill>
                  <a:srgbClr val="000000"/>
                </a:solidFill>
                <a:latin typeface="Open Sans"/>
                <a:ea typeface="DejaVu Sans"/>
              </a:rPr>
              <a:t>Uitstoot voornamelijk NO (70% bron → 40% evenwicht)</a:t>
            </a:r>
            <a:endParaRPr b="0" lang="en-US" sz="2200" spc="-1" strike="noStrike">
              <a:latin typeface="Arial"/>
            </a:endParaRPr>
          </a:p>
          <a:p>
            <a:pPr marL="432000" indent="-322200">
              <a:lnSpc>
                <a:spcPct val="100000"/>
              </a:lnSpc>
              <a:spcBef>
                <a:spcPts val="972"/>
              </a:spcBef>
              <a:tabLst>
                <a:tab algn="l" pos="0"/>
              </a:tabLst>
            </a:pPr>
            <a:r>
              <a:rPr b="0" lang="nl-NL" sz="2200" spc="-1" strike="noStrike">
                <a:solidFill>
                  <a:srgbClr val="000000"/>
                </a:solidFill>
                <a:latin typeface="Open Sans"/>
                <a:ea typeface="DejaVu Sans"/>
              </a:rPr>
              <a:t>Deposities vinden voornamelijk via NO</a:t>
            </a:r>
            <a:r>
              <a:rPr b="0" lang="nl-NL" sz="2200" spc="-1" strike="noStrike" baseline="-8000">
                <a:solidFill>
                  <a:srgbClr val="000000"/>
                </a:solidFill>
                <a:latin typeface="Open Sans"/>
                <a:ea typeface="DejaVu Sans"/>
              </a:rPr>
              <a:t>2</a:t>
            </a:r>
            <a:r>
              <a:rPr b="0" lang="nl-NL" sz="2200" spc="-1" strike="noStrike">
                <a:solidFill>
                  <a:srgbClr val="000000"/>
                </a:solidFill>
                <a:latin typeface="Open Sans"/>
                <a:ea typeface="DejaVu Sans"/>
              </a:rPr>
              <a:t> plaats</a:t>
            </a:r>
            <a:endParaRPr b="0" lang="en-US" sz="2200" spc="-1" strike="noStrike">
              <a:latin typeface="Arial"/>
            </a:endParaRPr>
          </a:p>
          <a:p>
            <a:pPr marL="432000" indent="-322200">
              <a:lnSpc>
                <a:spcPct val="100000"/>
              </a:lnSpc>
              <a:spcBef>
                <a:spcPts val="972"/>
              </a:spcBef>
              <a:tabLst>
                <a:tab algn="l" pos="0"/>
              </a:tabLst>
            </a:pPr>
            <a:r>
              <a:rPr b="1" lang="nl-NL" sz="2200" spc="-1" strike="noStrike">
                <a:solidFill>
                  <a:srgbClr val="ff4000"/>
                </a:solidFill>
                <a:latin typeface="Open Sans"/>
                <a:ea typeface="DejaVu Sans"/>
              </a:rPr>
              <a:t>! </a:t>
            </a:r>
            <a:r>
              <a:rPr b="0" lang="nl-NL" sz="2200" spc="-1" strike="noStrike">
                <a:solidFill>
                  <a:srgbClr val="000000"/>
                </a:solidFill>
                <a:latin typeface="Open Sans"/>
                <a:ea typeface="DejaVu Sans"/>
              </a:rPr>
              <a:t>Gelijkstellen snelheid leidt evident tot fouten</a:t>
            </a:r>
            <a:endParaRPr b="0" lang="en-US" sz="2200" spc="-1" strike="noStrike">
              <a:latin typeface="Arial"/>
            </a:endParaRPr>
          </a:p>
        </p:txBody>
      </p:sp>
      <mc:AlternateContent>
        <mc:Choice xmlns:a14="http://schemas.microsoft.com/office/drawing/2010/main" Requires="a14">
          <p:sp>
            <p:nvSpPr>
              <p:cNvPr id="107" name="Formula 3"/>
              <p:cNvSpPr txBox="1"/>
              <p:nvPr/>
            </p:nvSpPr>
            <p:spPr>
              <a:xfrm>
                <a:off x="3429000" y="3448080"/>
                <a:ext cx="3596040" cy="336600"/>
              </a:xfrm>
              <a:prstGeom prst="rect">
                <a:avLst/>
              </a:prstGeom>
            </p:spPr>
            <p:txBody>
              <a:bodyPr/>
              <a:p>
                <a14:m>
                  <m:oMath xmlns:m="http://schemas.openxmlformats.org/officeDocument/2006/math">
                    <m:sSub>
                      <m:e>
                        <m:r>
                          <m:t xml:space="preserve">dep</m:t>
                        </m:r>
                      </m:e>
                      <m:sub>
                        <m:r>
                          <m:t xml:space="preserve">v</m:t>
                        </m:r>
                      </m:sub>
                    </m:sSub>
                    <m:d>
                      <m:dPr>
                        <m:begChr m:val="["/>
                        <m:endChr m:val="]"/>
                      </m:dPr>
                      <m:e>
                        <m:sSub>
                          <m:e>
                            <m:r>
                              <m:t xml:space="preserve">NO</m:t>
                            </m:r>
                          </m:e>
                          <m:sub>
                            <m:r>
                              <m:t xml:space="preserve">X</m:t>
                            </m:r>
                          </m:sub>
                        </m:sSub>
                      </m:e>
                    </m:d>
                    <m:r>
                      <m:t xml:space="preserve">=</m:t>
                    </m:r>
                    <m:sSub>
                      <m:e>
                        <m:r>
                          <m:t xml:space="preserve">dep</m:t>
                        </m:r>
                      </m:e>
                      <m:sub>
                        <m:r>
                          <m:t xml:space="preserve">org</m:t>
                        </m:r>
                      </m:sub>
                    </m:sSub>
                    <m:d>
                      <m:dPr>
                        <m:begChr m:val="["/>
                        <m:endChr m:val="]"/>
                      </m:dPr>
                      <m:e>
                        <m:sSub>
                          <m:e>
                            <m:r>
                              <m:t xml:space="preserve">NO</m:t>
                            </m:r>
                          </m:e>
                          <m:sub>
                            <m:r>
                              <m:t xml:space="preserve">X</m:t>
                            </m:r>
                          </m:sub>
                        </m:sSub>
                      </m:e>
                    </m:d>
                    <m:r>
                      <m:t xml:space="preserve">⋅</m:t>
                    </m:r>
                    <m:sSub>
                      <m:e>
                        <m:r>
                          <m:t xml:space="preserve">f</m:t>
                        </m:r>
                      </m:e>
                      <m:sub>
                        <m:r>
                          <m:t xml:space="preserve">calc</m:t>
                        </m:r>
                      </m:sub>
                    </m:sSub>
                    <m:d>
                      <m:dPr>
                        <m:begChr m:val="["/>
                        <m:endChr m:val="]"/>
                      </m:dPr>
                      <m:e>
                        <m:sSub>
                          <m:e>
                            <m:r>
                              <m:t xml:space="preserve">NO</m:t>
                            </m:r>
                          </m:e>
                          <m:sub>
                            <m:r>
                              <m:t xml:space="preserve">2</m:t>
                            </m:r>
                          </m:sub>
                        </m:sSub>
                      </m:e>
                    </m:d>
                  </m:oMath>
                </a14:m>
              </a:p>
            </p:txBody>
          </p:sp>
        </mc:Choice>
        <mc:Fallback/>
      </mc:AlternateContent>
      <mc:AlternateContent>
        <mc:Choice xmlns:a14="http://schemas.microsoft.com/office/drawing/2010/main" Requires="a14">
          <p:sp>
            <p:nvSpPr>
              <p:cNvPr id="108" name="Formula 4"/>
              <p:cNvSpPr txBox="1"/>
              <p:nvPr/>
            </p:nvSpPr>
            <p:spPr>
              <a:xfrm>
                <a:off x="3429000" y="4051080"/>
                <a:ext cx="3723480" cy="711000"/>
              </a:xfrm>
              <a:prstGeom prst="rect">
                <a:avLst/>
              </a:prstGeom>
            </p:spPr>
            <p:txBody>
              <a:bodyPr/>
              <a:p>
                <a14:m>
                  <m:oMath xmlns:m="http://schemas.openxmlformats.org/officeDocument/2006/math">
                    <m:sSub>
                      <m:e>
                        <m:r>
                          <m:t xml:space="preserve">dep</m:t>
                        </m:r>
                      </m:e>
                      <m:sub>
                        <m:r>
                          <m:t xml:space="preserve">v</m:t>
                        </m:r>
                      </m:sub>
                    </m:sSub>
                    <m:d>
                      <m:dPr>
                        <m:begChr m:val="["/>
                        <m:endChr m:val="]"/>
                      </m:dPr>
                      <m:e>
                        <m:sSub>
                          <m:e>
                            <m:r>
                              <m:t xml:space="preserve">NO</m:t>
                            </m:r>
                          </m:e>
                          <m:sub>
                            <m:r>
                              <m:t xml:space="preserve">X</m:t>
                            </m:r>
                          </m:sub>
                        </m:sSub>
                      </m:e>
                    </m:d>
                    <m:r>
                      <m:t xml:space="preserve">=</m:t>
                    </m:r>
                    <m:f>
                      <m:num>
                        <m:sSub>
                          <m:e>
                            <m:r>
                              <m:t xml:space="preserve">dep</m:t>
                            </m:r>
                          </m:e>
                          <m:sub>
                            <m:r>
                              <m:t xml:space="preserve">org</m:t>
                            </m:r>
                          </m:sub>
                        </m:sSub>
                        <m:d>
                          <m:dPr>
                            <m:begChr m:val="["/>
                            <m:endChr m:val="]"/>
                          </m:dPr>
                          <m:e>
                            <m:sSub>
                              <m:e>
                                <m:r>
                                  <m:t xml:space="preserve">NO</m:t>
                                </m:r>
                              </m:e>
                              <m:sub>
                                <m:r>
                                  <m:t xml:space="preserve">X</m:t>
                                </m:r>
                              </m:sub>
                            </m:sSub>
                          </m:e>
                        </m:d>
                        <m:r>
                          <m:t xml:space="preserve">⋅</m:t>
                        </m:r>
                        <m:sSub>
                          <m:e>
                            <m:r>
                              <m:t xml:space="preserve">f</m:t>
                            </m:r>
                          </m:e>
                          <m:sub>
                            <m:r>
                              <m:t xml:space="preserve">calc</m:t>
                            </m:r>
                          </m:sub>
                        </m:sSub>
                        <m:d>
                          <m:dPr>
                            <m:begChr m:val="["/>
                            <m:endChr m:val="]"/>
                          </m:dPr>
                          <m:e>
                            <m:sSub>
                              <m:e>
                                <m:r>
                                  <m:t xml:space="preserve">NO</m:t>
                                </m:r>
                              </m:e>
                              <m:sub>
                                <m:r>
                                  <m:t xml:space="preserve">2</m:t>
                                </m:r>
                              </m:sub>
                            </m:sSub>
                          </m:e>
                        </m:d>
                      </m:num>
                      <m:den>
                        <m:sSub>
                          <m:e>
                            <m:r>
                              <m:t xml:space="preserve">f</m:t>
                            </m:r>
                          </m:e>
                          <m:sub>
                            <m:r>
                              <m:t xml:space="preserve">Equi</m:t>
                            </m:r>
                          </m:sub>
                        </m:sSub>
                        <m:d>
                          <m:dPr>
                            <m:begChr m:val="["/>
                            <m:endChr m:val="]"/>
                          </m:dPr>
                          <m:e>
                            <m:sSub>
                              <m:e>
                                <m:r>
                                  <m:t xml:space="preserve">NO</m:t>
                                </m:r>
                              </m:e>
                              <m:sub>
                                <m:r>
                                  <m:t xml:space="preserve">2</m:t>
                                </m:r>
                              </m:sub>
                            </m:sSub>
                          </m:e>
                        </m:d>
                      </m:den>
                    </m:f>
                  </m:oMath>
                </a14:m>
              </a:p>
            </p:txBody>
          </p:sp>
        </mc:Choice>
        <mc:Fallback/>
      </mc:AlternateContent>
      <p:sp>
        <p:nvSpPr>
          <p:cNvPr id="109" name="CustomShape 5"/>
          <p:cNvSpPr/>
          <p:nvPr/>
        </p:nvSpPr>
        <p:spPr>
          <a:xfrm>
            <a:off x="530640" y="3447720"/>
            <a:ext cx="2512800" cy="1568880"/>
          </a:xfrm>
          <a:prstGeom prst="rect">
            <a:avLst/>
          </a:prstGeom>
          <a:noFill/>
          <a:ln w="0">
            <a:noFill/>
          </a:ln>
        </p:spPr>
        <p:style>
          <a:lnRef idx="0"/>
          <a:fillRef idx="0"/>
          <a:effectRef idx="0"/>
          <a:fontRef idx="minor"/>
        </p:style>
        <p:txBody>
          <a:bodyPr lIns="0" rIns="0" tIns="0" bIns="0">
            <a:normAutofit/>
          </a:bodyPr>
          <a:p>
            <a:pPr marL="432000" indent="-322200">
              <a:lnSpc>
                <a:spcPct val="100000"/>
              </a:lnSpc>
              <a:spcBef>
                <a:spcPts val="972"/>
              </a:spcBef>
              <a:tabLst>
                <a:tab algn="l" pos="0"/>
              </a:tabLst>
            </a:pPr>
            <a:r>
              <a:rPr b="0" lang="nl-NL" sz="2200" spc="-1" strike="noStrike">
                <a:solidFill>
                  <a:srgbClr val="000000"/>
                </a:solidFill>
                <a:latin typeface="Open Sans"/>
                <a:ea typeface="DejaVu Sans"/>
              </a:rPr>
              <a:t>SRM2:</a:t>
            </a:r>
            <a:endParaRPr b="0" lang="en-US" sz="2200" spc="-1" strike="noStrike">
              <a:latin typeface="Arial"/>
            </a:endParaRPr>
          </a:p>
          <a:p>
            <a:pPr marL="432000" indent="-322200">
              <a:lnSpc>
                <a:spcPct val="100000"/>
              </a:lnSpc>
              <a:spcBef>
                <a:spcPts val="972"/>
              </a:spcBef>
              <a:tabLst>
                <a:tab algn="l" pos="0"/>
              </a:tabLst>
            </a:pPr>
            <a:r>
              <a:rPr b="0" lang="nl-NL" sz="1050" spc="-1" strike="noStrike">
                <a:solidFill>
                  <a:srgbClr val="000000"/>
                </a:solidFill>
                <a:latin typeface="Open Sans"/>
                <a:ea typeface="DejaVu Sans"/>
              </a:rPr>
              <a:t> </a:t>
            </a:r>
            <a:endParaRPr b="0" lang="en-US" sz="1050" spc="-1" strike="noStrike">
              <a:latin typeface="Arial"/>
            </a:endParaRPr>
          </a:p>
          <a:p>
            <a:pPr marL="432000" indent="-322200">
              <a:lnSpc>
                <a:spcPct val="100000"/>
              </a:lnSpc>
              <a:spcBef>
                <a:spcPts val="972"/>
              </a:spcBef>
              <a:tabLst>
                <a:tab algn="l" pos="0"/>
              </a:tabLst>
            </a:pPr>
            <a:r>
              <a:rPr b="0" lang="nl-NL" sz="2200" spc="-1" strike="noStrike">
                <a:solidFill>
                  <a:srgbClr val="000000"/>
                </a:solidFill>
                <a:latin typeface="Open Sans"/>
                <a:ea typeface="DejaVu Sans"/>
              </a:rPr>
              <a:t>juister zou zijn:</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1503</TotalTime>
  <Application>LibreOffice/7.0.6.2$Windows_X86_64 LibreOffice_project/144abb84a525d8e30c9dbbefa69cbbf2d8d4ae3b</Application>
  <AppVersion>15.0000</AppVersion>
  <Words>1006</Words>
  <Paragraphs>148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2022-04-15T16:33:54Z</dcterms:created>
  <dc:creator>Sieward Nijhuis</dc:creator>
  <dc:description/>
  <dc:language>en-US</dc:language>
  <cp:lastModifiedBy>Sieward Nijhuis</cp:lastModifiedBy>
  <dcterms:modified xsi:type="dcterms:W3CDTF">2022-04-19T23:27:31Z</dcterms:modified>
  <cp:revision>54</cp:revision>
  <dc:subject/>
  <dc:title>PowerPoint-presentatie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Aangepast</vt:lpwstr>
  </property>
  <property fmtid="{D5CDD505-2E9C-101B-9397-08002B2CF9AE}" pid="3" name="Slides">
    <vt:i4>23</vt:i4>
  </property>
</Properties>
</file>